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Squada One"/>
      <p:regular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558590-FE34-4581-8BB6-88F1AC41CAA4}">
  <a:tblStyle styleId="{DC558590-FE34-4581-8BB6-88F1AC41CAA4}"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RobotoCondensedLight-regular.fntdata"/><Relationship Id="rId41" Type="http://schemas.openxmlformats.org/officeDocument/2006/relationships/font" Target="fonts/SquadaOne-regular.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FiraSansExtraCondensedMedium-regular.fntdata"/><Relationship Id="rId32" Type="http://schemas.openxmlformats.org/officeDocument/2006/relationships/slide" Target="slides/slide26.xml"/><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questa presentazione andremo a mostrare le scelte progettuali,l’architettura scelta, i passi per la risoluzione delle query e le conclusioni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20a6aa4c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20a6aa4c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20a6aa4c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20a6aa4c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Come primo passo sono state assegnati i timestamp e i watermarks allo stream con una lateness di 1 secondo per gestire eventuali flussi non in ordine e successivamente sono state effettuate operazione di filtraggio opportune: sono state scartate le tuple il cui campo quartiere è vuoto, il ritardo non valido e che non è presente nelle fasce orarie scolastiche. Dopo tutto ciò è stato assegnato attraverso la keyby come chiave agli stream il quartiere, è stata definita la size della finestra allo scadere della quale tramite la funzione aggregate si andrà eseguire la media dei ritardi per quartieri. Tramite la time windowall andiamo ad associare per ogni risultato la finestra di appartenenza e tramite process andiamo a raggruppare i risultati per finestra così da ottenere alla fine un datastream di stringhe da salvare sul file di output.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20a6aa4c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20a6aa4c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20a6aa4c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20a6aa4c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20a6aa4cb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0a6aa4cb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0a6aa4cb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0a6aa4cb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20a6aa4c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0a6aa4c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primo  passo di assegnamento è uguale alla query 1, sono state scartate con la filter solo le righe che non fanno parte delle fasce orarie imposte. Tramite la keyby è stato definito un keyedStream con chiave la ragione del ritardo, è stata assegnata dunque la window con la size opportuna e alla finestra è stata associata la funzione aggregate con la quale sono contati i ritardi per ragioni di ritardo in un contatore AM e in un contatore PM: esempio se il giorno T  ho autobus Y e autobus Z  il cui ritardo dovuto al traffico intenso per Y è la mattina mentra per Z il pomeriggio, i contatori relativi alla reason “Traffico intenso”, sono entrambi incrementati di 1. Infine definita la windowAll è stata implementata la funzione di Process in cui vengono raggruppati per finestra gli stream, vengono inseriti in due liste separate i valori dei contatori e le relative ragioni di ritardo. Dopo aver ordinate le liste sono stati estratti le prime 3 reason di entrambi gli slot. Infine ciò che restituisce la Process sarà dunque un DataStream di stringhe da stampare sul file di output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20a6aa4cb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20a6aa4cb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20a6aa4c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20a6aa4cb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20a6aa4c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20a6aa4c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20a6aa4c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20a6aa4c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20a6aa4c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20a6aa4c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primo passo è sempre assegnare allo stream  i timestamps e gli watermarks definendo una lateness pari a 1 secondo per gestire gli arrivi fuori ordine. dopodichè si filtra lo stream andando a scartare quelle righe che presentano ritardo non valido e che non appartengono alle fasce orarie definite in precedenza ( AM e PM). una volta filtrato si andrà a trasformare lo stream in un keyedstream avente come chiave il nome della compagnia e si andrà a definire tramite time window la durata della finestra. L’aggregate function andrà a contare il numero di occorrenze dovute a heavy traffic meccanical problem e other reason ed allo scadere della finestra calcolerà lo score secondo la formula definita nella traccia. Per salvare i risultati nel formato richiesto, tramite timewindowall abbiamo associato i risultati alla finestra di appartenenza e tramite process si è creato un nuovo datastream di stringhe salvato in un file di output come richiesto dalla traccia.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20a6aa4cb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20a6aa4cb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20a6aa4c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20a6aa4c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20a6aa4cb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20a6aa4c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b324b14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b324b14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20a6aa4c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20a6aa4c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quanto riguarda i risultati medi per il througput notiamo come l andamento dalla source sia in qualche modo costante come ci  aspettiamo mentre per quanto riguarda il thouput verso il sink sia giustamente differente in funzione della finestra)</a:t>
            </a:r>
            <a:endParaRPr/>
          </a:p>
          <a:p>
            <a:pPr indent="0" lvl="0" marL="0" rtl="0" algn="l">
              <a:spcBef>
                <a:spcPts val="0"/>
              </a:spcBef>
              <a:spcAft>
                <a:spcPts val="0"/>
              </a:spcAft>
              <a:buNone/>
            </a:pPr>
            <a:r>
              <a:rPr lang="it"/>
              <a:t>Per quanto riguarda la latenza i tempi siano abbastanza simili in media.</a:t>
            </a:r>
            <a:br>
              <a:rPr lang="it"/>
            </a:br>
            <a:r>
              <a:rPr lang="it"/>
              <a:t>Si è scelto di misurare la latenza in questo modo: </a:t>
            </a:r>
            <a:endParaRPr/>
          </a:p>
          <a:p>
            <a:pPr indent="0" lvl="0" marL="0" rtl="0" algn="l">
              <a:spcBef>
                <a:spcPts val="0"/>
              </a:spcBef>
              <a:spcAft>
                <a:spcPts val="0"/>
              </a:spcAft>
              <a:buNone/>
            </a:pPr>
            <a:r>
              <a:rPr lang="it"/>
              <a:t>-tramite map assegno un timestamp pari al tempo corrente al momento dell’arrivo nello stream</a:t>
            </a:r>
            <a:endParaRPr/>
          </a:p>
          <a:p>
            <a:pPr indent="0" lvl="0" marL="0" rtl="0" algn="l">
              <a:spcBef>
                <a:spcPts val="0"/>
              </a:spcBef>
              <a:spcAft>
                <a:spcPts val="0"/>
              </a:spcAft>
              <a:buNone/>
            </a:pPr>
            <a:r>
              <a:rPr lang="it"/>
              <a:t>- nel keyed stream prendo il massimo valore del ts per ogni chiave presente nella finestra</a:t>
            </a:r>
            <a:endParaRPr/>
          </a:p>
          <a:p>
            <a:pPr indent="0" lvl="0" marL="0" rtl="0" algn="l">
              <a:spcBef>
                <a:spcPts val="0"/>
              </a:spcBef>
              <a:spcAft>
                <a:spcPts val="0"/>
              </a:spcAft>
              <a:buNone/>
            </a:pPr>
            <a:r>
              <a:rPr lang="it"/>
              <a:t>- nella process prendo il massimo tra i valori precedentementi selezionati ( prendo il massimo dei massimi) e lo sottraggo con il tempo corrente al momento della scrittura sul file.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20a6aa4cb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20a6aa4cb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20a6aa4cb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20a6aa4cb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indeciso sul colore </a:t>
            </a:r>
            <a:r>
              <a:rPr lang="it"/>
              <a:t>perché</a:t>
            </a:r>
            <a:r>
              <a:rPr lang="it"/>
              <a:t> lo sfondo tutto nero è fastidioso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20a6aa4cb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20a6aa4cb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20a6aa4cb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20a6aa4c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20a6aa4cb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20a6aa4cb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quanto riguarda il simulatore per lo stream di dati è stato implementato uno script in python il cui input è il file csv. K è fattore di compressione ovvero il parametro che consente l’accelerazione dell’invio delle tuple, 1/8000 è stato scelto in maniera random. Una volta terminato lo sleep definito come differenza tra i tempi del valore corrente e quello precedente moltiplicata per il fattore di compressione, le tuple sono state inviate all’interno di una topica di kafka definita “flink” in modo da essere così consumata successivamente dai vari consumer sottoscritti ad essa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b324b14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b324b14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Appunto il consumer, definito nel progetto con un FlinkKafkaConsumer sottoscritto appunto alla topica “flink” e definito attraverso le opportune propreties. In questa slide possiamo vedere che è stato definito lo StreamExecutionEnviroment in cui è assegnata come nozione di tempo l’Event Time.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20a6aa4cb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20a6aa4cb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20a6aa4cb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20a6aa4c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it" sz="1000">
                <a:solidFill>
                  <a:schemeClr val="dk1"/>
                </a:solidFill>
                <a:latin typeface="Roboto Condensed Light"/>
                <a:ea typeface="Roboto Condensed Light"/>
                <a:cs typeface="Roboto Condensed Light"/>
                <a:sym typeface="Roboto Condensed Light"/>
              </a:rPr>
              <a:t>CREDITS: This presentation template was created by </a:t>
            </a:r>
            <a:r>
              <a:rPr b="1" lang="it"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it" sz="1000">
                <a:solidFill>
                  <a:schemeClr val="dk1"/>
                </a:solidFill>
                <a:latin typeface="Roboto Condensed Light"/>
                <a:ea typeface="Roboto Condensed Light"/>
                <a:cs typeface="Roboto Condensed Light"/>
                <a:sym typeface="Roboto Condensed Light"/>
              </a:rPr>
              <a:t>, including icons by </a:t>
            </a:r>
            <a:r>
              <a:rPr b="1" lang="it"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it" sz="1000">
                <a:solidFill>
                  <a:schemeClr val="dk1"/>
                </a:solidFill>
                <a:latin typeface="Roboto Condensed Light"/>
                <a:ea typeface="Roboto Condensed Light"/>
                <a:cs typeface="Roboto Condensed Light"/>
                <a:sym typeface="Roboto Condensed Light"/>
              </a:rPr>
              <a:t>, and infographics &amp; images by </a:t>
            </a:r>
            <a:r>
              <a:rPr b="1" lang="it"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it"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it"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28" name="Shape 128"/>
        <p:cNvGrpSpPr/>
        <p:nvPr/>
      </p:nvGrpSpPr>
      <p:grpSpPr>
        <a:xfrm>
          <a:off x="0" y="0"/>
          <a:ext cx="0" cy="0"/>
          <a:chOff x="0" y="0"/>
          <a:chExt cx="0" cy="0"/>
        </a:xfrm>
      </p:grpSpPr>
      <p:sp>
        <p:nvSpPr>
          <p:cNvPr id="129" name="Google Shape;129;p2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6"/>
          <p:cNvGrpSpPr/>
          <p:nvPr/>
        </p:nvGrpSpPr>
        <p:grpSpPr>
          <a:xfrm>
            <a:off x="830392" y="1191256"/>
            <a:ext cx="745763" cy="45826"/>
            <a:chOff x="4580561" y="2589004"/>
            <a:chExt cx="1064464" cy="25200"/>
          </a:xfrm>
        </p:grpSpPr>
        <p:sp>
          <p:nvSpPr>
            <p:cNvPr id="131" name="Google Shape;131;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34" name="Google Shape;134;p2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5" name="Google Shape;135;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27"/>
          <p:cNvGrpSpPr/>
          <p:nvPr/>
        </p:nvGrpSpPr>
        <p:grpSpPr>
          <a:xfrm>
            <a:off x="830392" y="1191256"/>
            <a:ext cx="745763" cy="45826"/>
            <a:chOff x="4580561" y="2589004"/>
            <a:chExt cx="1064464" cy="25200"/>
          </a:xfrm>
        </p:grpSpPr>
        <p:sp>
          <p:nvSpPr>
            <p:cNvPr id="139" name="Google Shape;139;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2" name="Google Shape;142;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3" name="Shape 143"/>
        <p:cNvGrpSpPr/>
        <p:nvPr/>
      </p:nvGrpSpPr>
      <p:grpSpPr>
        <a:xfrm>
          <a:off x="0" y="0"/>
          <a:ext cx="0" cy="0"/>
          <a:chOff x="0" y="0"/>
          <a:chExt cx="0" cy="0"/>
        </a:xfrm>
      </p:grpSpPr>
      <p:sp>
        <p:nvSpPr>
          <p:cNvPr id="144" name="Google Shape;144;p28"/>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2800"/>
              <a:buNone/>
              <a:defRPr b="1" sz="2000"/>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45" name="Google Shape;145;p28"/>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Helvetica Neue"/>
              <a:buChar char="●"/>
              <a:defRPr sz="3200"/>
            </a:lvl1pPr>
            <a:lvl2pPr indent="-406400" lvl="1" marL="914400" rtl="0" algn="l">
              <a:spcBef>
                <a:spcPts val="560"/>
              </a:spcBef>
              <a:spcAft>
                <a:spcPts val="0"/>
              </a:spcAft>
              <a:buClr>
                <a:schemeClr val="dk1"/>
              </a:buClr>
              <a:buSzPts val="2800"/>
              <a:buFont typeface="Helvetica Neue"/>
              <a:buChar char="○"/>
              <a:defRPr sz="2800"/>
            </a:lvl2pPr>
            <a:lvl3pPr indent="-381000" lvl="2" marL="1371600" rtl="0" algn="l">
              <a:spcBef>
                <a:spcPts val="480"/>
              </a:spcBef>
              <a:spcAft>
                <a:spcPts val="0"/>
              </a:spcAft>
              <a:buClr>
                <a:schemeClr val="dk1"/>
              </a:buClr>
              <a:buSzPts val="2400"/>
              <a:buFont typeface="Helvetica Neue"/>
              <a:buChar char="■"/>
              <a:defRPr sz="2400"/>
            </a:lvl3pPr>
            <a:lvl4pPr indent="-355600" lvl="3" marL="1828800" rtl="0" algn="l">
              <a:spcBef>
                <a:spcPts val="400"/>
              </a:spcBef>
              <a:spcAft>
                <a:spcPts val="0"/>
              </a:spcAft>
              <a:buClr>
                <a:schemeClr val="dk1"/>
              </a:buClr>
              <a:buSzPts val="2000"/>
              <a:buFont typeface="Helvetica Neue"/>
              <a:buChar char="●"/>
              <a:defRPr sz="2000"/>
            </a:lvl4pPr>
            <a:lvl5pPr indent="-355600" lvl="4" marL="2286000" rtl="0" algn="l">
              <a:spcBef>
                <a:spcPts val="400"/>
              </a:spcBef>
              <a:spcAft>
                <a:spcPts val="0"/>
              </a:spcAft>
              <a:buClr>
                <a:schemeClr val="dk1"/>
              </a:buClr>
              <a:buSzPts val="2000"/>
              <a:buFont typeface="Helvetica Neue"/>
              <a:buChar char="○"/>
              <a:defRPr sz="2000"/>
            </a:lvl5pPr>
            <a:lvl6pPr indent="-355600" lvl="5" marL="2743200" rtl="0" algn="l">
              <a:spcBef>
                <a:spcPts val="400"/>
              </a:spcBef>
              <a:spcAft>
                <a:spcPts val="0"/>
              </a:spcAft>
              <a:buClr>
                <a:schemeClr val="dk1"/>
              </a:buClr>
              <a:buSzPts val="2000"/>
              <a:buFont typeface="Helvetica Neue"/>
              <a:buChar char="■"/>
              <a:defRPr sz="2000"/>
            </a:lvl6pPr>
            <a:lvl7pPr indent="-355600" lvl="6" marL="3200400" rtl="0" algn="l">
              <a:spcBef>
                <a:spcPts val="400"/>
              </a:spcBef>
              <a:spcAft>
                <a:spcPts val="0"/>
              </a:spcAft>
              <a:buClr>
                <a:schemeClr val="dk1"/>
              </a:buClr>
              <a:buSzPts val="2000"/>
              <a:buFont typeface="Helvetica Neue"/>
              <a:buChar char="●"/>
              <a:defRPr sz="2000"/>
            </a:lvl7pPr>
            <a:lvl8pPr indent="-355600" lvl="7" marL="3657600" rtl="0" algn="l">
              <a:spcBef>
                <a:spcPts val="400"/>
              </a:spcBef>
              <a:spcAft>
                <a:spcPts val="0"/>
              </a:spcAft>
              <a:buClr>
                <a:schemeClr val="dk1"/>
              </a:buClr>
              <a:buSzPts val="2000"/>
              <a:buFont typeface="Helvetica Neue"/>
              <a:buChar char="○"/>
              <a:defRPr sz="2000"/>
            </a:lvl8pPr>
            <a:lvl9pPr indent="-355600" lvl="8" marL="4114800" rtl="0" algn="l">
              <a:spcBef>
                <a:spcPts val="400"/>
              </a:spcBef>
              <a:spcAft>
                <a:spcPts val="0"/>
              </a:spcAft>
              <a:buClr>
                <a:schemeClr val="dk1"/>
              </a:buClr>
              <a:buSzPts val="2000"/>
              <a:buFont typeface="Helvetica Neue"/>
              <a:buChar char="■"/>
              <a:defRPr sz="2000"/>
            </a:lvl9pPr>
          </a:lstStyle>
          <a:p/>
        </p:txBody>
      </p:sp>
      <p:sp>
        <p:nvSpPr>
          <p:cNvPr id="146" name="Google Shape;146;p28"/>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Helvetica Neue"/>
              <a:buNone/>
              <a:defRPr sz="1400"/>
            </a:lvl1pPr>
            <a:lvl2pPr indent="-228600" lvl="1" marL="914400" rtl="0" algn="l">
              <a:spcBef>
                <a:spcPts val="240"/>
              </a:spcBef>
              <a:spcAft>
                <a:spcPts val="0"/>
              </a:spcAft>
              <a:buClr>
                <a:schemeClr val="dk1"/>
              </a:buClr>
              <a:buSzPts val="1200"/>
              <a:buFont typeface="Helvetica Neue"/>
              <a:buNone/>
              <a:defRPr sz="1200"/>
            </a:lvl2pPr>
            <a:lvl3pPr indent="-228600" lvl="2" marL="1371600" rtl="0" algn="l">
              <a:spcBef>
                <a:spcPts val="200"/>
              </a:spcBef>
              <a:spcAft>
                <a:spcPts val="0"/>
              </a:spcAft>
              <a:buClr>
                <a:schemeClr val="dk1"/>
              </a:buClr>
              <a:buSzPts val="1000"/>
              <a:buFont typeface="Helvetica Neue"/>
              <a:buNone/>
              <a:defRPr sz="1000"/>
            </a:lvl3pPr>
            <a:lvl4pPr indent="-228600" lvl="3" marL="1828800" rtl="0" algn="l">
              <a:spcBef>
                <a:spcPts val="180"/>
              </a:spcBef>
              <a:spcAft>
                <a:spcPts val="0"/>
              </a:spcAft>
              <a:buClr>
                <a:schemeClr val="dk1"/>
              </a:buClr>
              <a:buSzPts val="900"/>
              <a:buFont typeface="Helvetica Neue"/>
              <a:buNone/>
              <a:defRPr sz="900"/>
            </a:lvl4pPr>
            <a:lvl5pPr indent="-228600" lvl="4" marL="2286000" rtl="0" algn="l">
              <a:spcBef>
                <a:spcPts val="180"/>
              </a:spcBef>
              <a:spcAft>
                <a:spcPts val="0"/>
              </a:spcAft>
              <a:buClr>
                <a:schemeClr val="dk1"/>
              </a:buClr>
              <a:buSzPts val="900"/>
              <a:buFont typeface="Helvetica Neue"/>
              <a:buNone/>
              <a:defRPr sz="900"/>
            </a:lvl5pPr>
            <a:lvl6pPr indent="-228600" lvl="5" marL="2743200" rtl="0" algn="l">
              <a:spcBef>
                <a:spcPts val="180"/>
              </a:spcBef>
              <a:spcAft>
                <a:spcPts val="0"/>
              </a:spcAft>
              <a:buClr>
                <a:schemeClr val="dk1"/>
              </a:buClr>
              <a:buSzPts val="900"/>
              <a:buFont typeface="Helvetica Neue"/>
              <a:buNone/>
              <a:defRPr sz="900"/>
            </a:lvl6pPr>
            <a:lvl7pPr indent="-228600" lvl="6" marL="3200400" rtl="0" algn="l">
              <a:spcBef>
                <a:spcPts val="180"/>
              </a:spcBef>
              <a:spcAft>
                <a:spcPts val="0"/>
              </a:spcAft>
              <a:buClr>
                <a:schemeClr val="dk1"/>
              </a:buClr>
              <a:buSzPts val="900"/>
              <a:buFont typeface="Helvetica Neue"/>
              <a:buNone/>
              <a:defRPr sz="900"/>
            </a:lvl7pPr>
            <a:lvl8pPr indent="-228600" lvl="7" marL="3657600" rtl="0" algn="l">
              <a:spcBef>
                <a:spcPts val="180"/>
              </a:spcBef>
              <a:spcAft>
                <a:spcPts val="0"/>
              </a:spcAft>
              <a:buClr>
                <a:schemeClr val="dk1"/>
              </a:buClr>
              <a:buSzPts val="900"/>
              <a:buFont typeface="Helvetica Neue"/>
              <a:buNone/>
              <a:defRPr sz="900"/>
            </a:lvl8pPr>
            <a:lvl9pPr indent="-228600" lvl="8" marL="4114800" rtl="0" algn="l">
              <a:spcBef>
                <a:spcPts val="180"/>
              </a:spcBef>
              <a:spcAft>
                <a:spcPts val="0"/>
              </a:spcAft>
              <a:buClr>
                <a:schemeClr val="dk1"/>
              </a:buClr>
              <a:buSzPts val="900"/>
              <a:buFont typeface="Helvetica Neue"/>
              <a:buNone/>
              <a:defRPr sz="9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7" name="Shape 147"/>
        <p:cNvGrpSpPr/>
        <p:nvPr/>
      </p:nvGrpSpPr>
      <p:grpSpPr>
        <a:xfrm>
          <a:off x="0" y="0"/>
          <a:ext cx="0" cy="0"/>
          <a:chOff x="0" y="0"/>
          <a:chExt cx="0" cy="0"/>
        </a:xfrm>
      </p:grpSpPr>
      <p:sp>
        <p:nvSpPr>
          <p:cNvPr id="148" name="Google Shape;148;p29"/>
          <p:cNvSpPr txBox="1"/>
          <p:nvPr>
            <p:ph type="title"/>
          </p:nvPr>
        </p:nvSpPr>
        <p:spPr>
          <a:xfrm>
            <a:off x="914400" y="1063228"/>
            <a:ext cx="7315200" cy="537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49" name="Google Shape;149;p29"/>
          <p:cNvSpPr txBox="1"/>
          <p:nvPr>
            <p:ph idx="1" type="body"/>
          </p:nvPr>
        </p:nvSpPr>
        <p:spPr>
          <a:xfrm>
            <a:off x="914400" y="1828800"/>
            <a:ext cx="7315200" cy="3143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idx="4294967295" type="ctrTitle"/>
          </p:nvPr>
        </p:nvSpPr>
        <p:spPr>
          <a:xfrm>
            <a:off x="806550" y="1121975"/>
            <a:ext cx="78957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700">
                <a:solidFill>
                  <a:srgbClr val="073763"/>
                </a:solidFill>
              </a:rPr>
              <a:t>Progetto 2:</a:t>
            </a:r>
            <a:endParaRPr sz="2700">
              <a:solidFill>
                <a:srgbClr val="073763"/>
              </a:solidFill>
            </a:endParaRPr>
          </a:p>
          <a:p>
            <a:pPr indent="0" lvl="0" marL="0" rtl="0" algn="ctr">
              <a:spcBef>
                <a:spcPts val="0"/>
              </a:spcBef>
              <a:spcAft>
                <a:spcPts val="0"/>
              </a:spcAft>
              <a:buNone/>
            </a:pPr>
            <a:r>
              <a:rPr lang="it" sz="3300">
                <a:solidFill>
                  <a:srgbClr val="073763"/>
                </a:solidFill>
              </a:rPr>
              <a:t>Analisi dei ritardi e guasti del trasporto scolastico di NY</a:t>
            </a:r>
            <a:endParaRPr sz="3300">
              <a:solidFill>
                <a:srgbClr val="073763"/>
              </a:solidFill>
            </a:endParaRPr>
          </a:p>
          <a:p>
            <a:pPr indent="0" lvl="0" marL="0" rtl="0" algn="ctr">
              <a:spcBef>
                <a:spcPts val="0"/>
              </a:spcBef>
              <a:spcAft>
                <a:spcPts val="0"/>
              </a:spcAft>
              <a:buNone/>
            </a:pPr>
            <a:r>
              <a:rPr lang="it" sz="1500">
                <a:solidFill>
                  <a:srgbClr val="073763"/>
                </a:solidFill>
              </a:rPr>
              <a:t>Sistemi e Architetture per Big Data</a:t>
            </a:r>
            <a:endParaRPr sz="1500">
              <a:solidFill>
                <a:srgbClr val="073763"/>
              </a:solidFill>
            </a:endParaRPr>
          </a:p>
        </p:txBody>
      </p:sp>
      <p:sp>
        <p:nvSpPr>
          <p:cNvPr id="155" name="Google Shape;155;p30"/>
          <p:cNvSpPr txBox="1"/>
          <p:nvPr>
            <p:ph idx="4294967295" type="subTitle"/>
          </p:nvPr>
        </p:nvSpPr>
        <p:spPr>
          <a:xfrm>
            <a:off x="929850" y="3819775"/>
            <a:ext cx="7772400" cy="69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t" sz="1500">
                <a:solidFill>
                  <a:srgbClr val="073763"/>
                </a:solidFill>
              </a:rPr>
              <a:t>Marco Giorgi, Andrea Conidi</a:t>
            </a:r>
            <a:endParaRPr sz="1500">
              <a:solidFill>
                <a:srgbClr val="073763"/>
              </a:solidFill>
            </a:endParaRPr>
          </a:p>
          <a:p>
            <a:pPr indent="0" lvl="0" marL="0" rtl="0" algn="r">
              <a:spcBef>
                <a:spcPts val="0"/>
              </a:spcBef>
              <a:spcAft>
                <a:spcPts val="1600"/>
              </a:spcAft>
              <a:buNone/>
            </a:pPr>
            <a:r>
              <a:rPr lang="it" sz="1500">
                <a:solidFill>
                  <a:srgbClr val="073763"/>
                </a:solidFill>
              </a:rPr>
              <a:t>A.A 2019/2020</a:t>
            </a:r>
            <a:endParaRPr sz="1500">
              <a:solidFill>
                <a:srgbClr val="073763"/>
              </a:solidFill>
            </a:endParaRPr>
          </a:p>
        </p:txBody>
      </p:sp>
      <p:pic>
        <p:nvPicPr>
          <p:cNvPr id="156" name="Google Shape;156;p30"/>
          <p:cNvPicPr preferRelativeResize="0"/>
          <p:nvPr/>
        </p:nvPicPr>
        <p:blipFill rotWithShape="1">
          <a:blip r:embed="rId3">
            <a:alphaModFix/>
          </a:blip>
          <a:srcRect b="2226" l="1720" r="-1719" t="2235"/>
          <a:stretch/>
        </p:blipFill>
        <p:spPr>
          <a:xfrm>
            <a:off x="-1174" y="3152875"/>
            <a:ext cx="4039774" cy="191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703500" y="1359350"/>
            <a:ext cx="7371327" cy="3231924"/>
          </a:xfrm>
          <a:prstGeom prst="rect">
            <a:avLst/>
          </a:prstGeom>
          <a:noFill/>
          <a:ln>
            <a:noFill/>
          </a:ln>
        </p:spPr>
      </p:pic>
      <p:sp>
        <p:nvSpPr>
          <p:cNvPr id="225" name="Google Shape;225;p39"/>
          <p:cNvSpPr txBox="1"/>
          <p:nvPr>
            <p:ph type="ctrTitle"/>
          </p:nvPr>
        </p:nvSpPr>
        <p:spPr>
          <a:xfrm>
            <a:off x="549450" y="352850"/>
            <a:ext cx="6629700" cy="946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t" sz="2700">
                <a:solidFill>
                  <a:srgbClr val="073763"/>
                </a:solidFill>
              </a:rPr>
              <a:t>User Interface Flink</a:t>
            </a:r>
            <a:endParaRPr sz="2700">
              <a:solidFill>
                <a:srgbClr val="073763"/>
              </a:solidFill>
            </a:endParaRPr>
          </a:p>
        </p:txBody>
      </p:sp>
      <p:pic>
        <p:nvPicPr>
          <p:cNvPr id="226" name="Google Shape;226;p39"/>
          <p:cNvPicPr preferRelativeResize="0"/>
          <p:nvPr/>
        </p:nvPicPr>
        <p:blipFill rotWithShape="1">
          <a:blip r:embed="rId4">
            <a:alphaModFix/>
          </a:blip>
          <a:srcRect b="0" l="0" r="51739" t="0"/>
          <a:stretch/>
        </p:blipFill>
        <p:spPr>
          <a:xfrm>
            <a:off x="6542325" y="85725"/>
            <a:ext cx="1248975" cy="121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p:nvPr/>
        </p:nvSpPr>
        <p:spPr>
          <a:xfrm>
            <a:off x="914400" y="18938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
          <p:cNvSpPr/>
          <p:nvPr/>
        </p:nvSpPr>
        <p:spPr>
          <a:xfrm>
            <a:off x="2007050" y="15424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rPr>
              <a:t>KeyBy : boro</a:t>
            </a:r>
            <a:endParaRPr b="1">
              <a:solidFill>
                <a:srgbClr val="FFFFFF"/>
              </a:solidFill>
            </a:endParaRPr>
          </a:p>
        </p:txBody>
      </p:sp>
      <p:sp>
        <p:nvSpPr>
          <p:cNvPr id="233" name="Google Shape;233;p40"/>
          <p:cNvSpPr/>
          <p:nvPr/>
        </p:nvSpPr>
        <p:spPr>
          <a:xfrm>
            <a:off x="4560450" y="15424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rPr>
              <a:t>time</a:t>
            </a:r>
            <a:endParaRPr b="1">
              <a:solidFill>
                <a:srgbClr val="FFFFFF"/>
              </a:solidFill>
            </a:endParaRPr>
          </a:p>
          <a:p>
            <a:pPr indent="0" lvl="0" marL="0" rtl="0" algn="ctr">
              <a:spcBef>
                <a:spcPts val="0"/>
              </a:spcBef>
              <a:spcAft>
                <a:spcPts val="0"/>
              </a:spcAft>
              <a:buNone/>
            </a:pPr>
            <a:r>
              <a:rPr b="1" lang="it" sz="1100">
                <a:solidFill>
                  <a:srgbClr val="FFFFFF"/>
                </a:solidFill>
              </a:rPr>
              <a:t>Window()</a:t>
            </a:r>
            <a:endParaRPr b="1" sz="1100">
              <a:solidFill>
                <a:srgbClr val="FFFFFF"/>
              </a:solidFill>
            </a:endParaRPr>
          </a:p>
        </p:txBody>
      </p:sp>
      <p:sp>
        <p:nvSpPr>
          <p:cNvPr id="234" name="Google Shape;234;p40"/>
          <p:cNvSpPr/>
          <p:nvPr/>
        </p:nvSpPr>
        <p:spPr>
          <a:xfrm>
            <a:off x="2007050" y="30089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rPr>
              <a:t>time</a:t>
            </a:r>
            <a:endParaRPr b="1">
              <a:solidFill>
                <a:srgbClr val="FFFFFF"/>
              </a:solidFill>
            </a:endParaRPr>
          </a:p>
          <a:p>
            <a:pPr indent="0" lvl="0" marL="0" rtl="0" algn="ctr">
              <a:spcBef>
                <a:spcPts val="0"/>
              </a:spcBef>
              <a:spcAft>
                <a:spcPts val="0"/>
              </a:spcAft>
              <a:buNone/>
            </a:pPr>
            <a:r>
              <a:rPr b="1" lang="it" sz="1200">
                <a:solidFill>
                  <a:srgbClr val="FFFFFF"/>
                </a:solidFill>
              </a:rPr>
              <a:t>Window</a:t>
            </a:r>
            <a:endParaRPr b="1" sz="1200">
              <a:solidFill>
                <a:srgbClr val="FFFFFF"/>
              </a:solidFill>
            </a:endParaRPr>
          </a:p>
          <a:p>
            <a:pPr indent="0" lvl="0" marL="0" rtl="0" algn="ctr">
              <a:spcBef>
                <a:spcPts val="0"/>
              </a:spcBef>
              <a:spcAft>
                <a:spcPts val="0"/>
              </a:spcAft>
              <a:buNone/>
            </a:pPr>
            <a:r>
              <a:rPr b="1" lang="it" sz="1200">
                <a:solidFill>
                  <a:srgbClr val="FFFFFF"/>
                </a:solidFill>
              </a:rPr>
              <a:t>All()</a:t>
            </a:r>
            <a:endParaRPr b="1" sz="1200">
              <a:solidFill>
                <a:srgbClr val="FFFFFF"/>
              </a:solidFill>
            </a:endParaRPr>
          </a:p>
        </p:txBody>
      </p:sp>
      <p:sp>
        <p:nvSpPr>
          <p:cNvPr id="235" name="Google Shape;235;p40"/>
          <p:cNvSpPr/>
          <p:nvPr/>
        </p:nvSpPr>
        <p:spPr>
          <a:xfrm>
            <a:off x="3467800" y="18938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p:nvPr/>
        </p:nvSpPr>
        <p:spPr>
          <a:xfrm>
            <a:off x="5917125" y="18538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a:off x="6905700" y="15024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rgbClr val="FFFFFF"/>
              </a:solidFill>
            </a:endParaRPr>
          </a:p>
          <a:p>
            <a:pPr indent="0" lvl="0" marL="0" rtl="0" algn="ctr">
              <a:spcBef>
                <a:spcPts val="0"/>
              </a:spcBef>
              <a:spcAft>
                <a:spcPts val="0"/>
              </a:spcAft>
              <a:buNone/>
            </a:pPr>
            <a:r>
              <a:rPr b="1" lang="it" sz="1500">
                <a:solidFill>
                  <a:srgbClr val="FFFFFF"/>
                </a:solidFill>
              </a:rPr>
              <a:t>Aggregate( )</a:t>
            </a:r>
            <a:endParaRPr b="1" sz="1500">
              <a:solidFill>
                <a:srgbClr val="FFFFFF"/>
              </a:solidFill>
            </a:endParaRPr>
          </a:p>
          <a:p>
            <a:pPr indent="0" lvl="0" marL="0" rtl="0" algn="ctr">
              <a:spcBef>
                <a:spcPts val="0"/>
              </a:spcBef>
              <a:spcAft>
                <a:spcPts val="0"/>
              </a:spcAft>
              <a:buNone/>
            </a:pPr>
            <a:r>
              <a:t/>
            </a:r>
            <a:endParaRPr b="1">
              <a:solidFill>
                <a:srgbClr val="FFFFFF"/>
              </a:solidFill>
            </a:endParaRPr>
          </a:p>
          <a:p>
            <a:pPr indent="0" lvl="0" marL="0" rtl="0" algn="ctr">
              <a:spcBef>
                <a:spcPts val="0"/>
              </a:spcBef>
              <a:spcAft>
                <a:spcPts val="0"/>
              </a:spcAft>
              <a:buNone/>
            </a:pPr>
            <a:r>
              <a:t/>
            </a:r>
            <a:endParaRPr b="1">
              <a:solidFill>
                <a:srgbClr val="FFFFFF"/>
              </a:solidFill>
            </a:endParaRPr>
          </a:p>
        </p:txBody>
      </p:sp>
      <p:sp>
        <p:nvSpPr>
          <p:cNvPr id="238" name="Google Shape;238;p40"/>
          <p:cNvSpPr/>
          <p:nvPr/>
        </p:nvSpPr>
        <p:spPr>
          <a:xfrm>
            <a:off x="914400" y="33603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p:nvPr/>
        </p:nvSpPr>
        <p:spPr>
          <a:xfrm>
            <a:off x="4560450" y="30089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solidFill>
                  <a:srgbClr val="FFFFFF"/>
                </a:solidFill>
              </a:rPr>
              <a:t>process()</a:t>
            </a:r>
            <a:endParaRPr b="1" sz="1100">
              <a:solidFill>
                <a:srgbClr val="FFFFFF"/>
              </a:solidFill>
            </a:endParaRPr>
          </a:p>
        </p:txBody>
      </p:sp>
      <p:sp>
        <p:nvSpPr>
          <p:cNvPr id="240" name="Google Shape;240;p40"/>
          <p:cNvSpPr/>
          <p:nvPr/>
        </p:nvSpPr>
        <p:spPr>
          <a:xfrm>
            <a:off x="3467800" y="33603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p:nvPr/>
        </p:nvSpPr>
        <p:spPr>
          <a:xfrm>
            <a:off x="5917125" y="33603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0"/>
          <p:cNvSpPr txBox="1"/>
          <p:nvPr/>
        </p:nvSpPr>
        <p:spPr>
          <a:xfrm>
            <a:off x="779400" y="2306950"/>
            <a:ext cx="10611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p:txBody>
      </p:sp>
      <p:sp>
        <p:nvSpPr>
          <p:cNvPr id="243" name="Google Shape;243;p40"/>
          <p:cNvSpPr txBox="1"/>
          <p:nvPr/>
        </p:nvSpPr>
        <p:spPr>
          <a:xfrm>
            <a:off x="3004450" y="2306950"/>
            <a:ext cx="17178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a:t>
            </a:r>
            <a:r>
              <a:rPr b="1" lang="it" sz="1200">
                <a:latin typeface="Helvetica Neue"/>
                <a:ea typeface="Helvetica Neue"/>
                <a:cs typeface="Helvetica Neue"/>
                <a:sym typeface="Helvetica Neue"/>
              </a:rPr>
              <a:t>boro,</a:t>
            </a:r>
            <a:r>
              <a:rPr b="1" lang="it" sz="1200">
                <a:latin typeface="Helvetica Neue"/>
                <a:ea typeface="Helvetica Neue"/>
                <a:cs typeface="Helvetica Neue"/>
                <a:sym typeface="Helvetica Neue"/>
              </a:rPr>
              <a:t>NyBusLog&gt;</a:t>
            </a:r>
            <a:endParaRPr b="1" sz="1200">
              <a:latin typeface="Helvetica Neue"/>
              <a:ea typeface="Helvetica Neue"/>
              <a:cs typeface="Helvetica Neue"/>
              <a:sym typeface="Helvetica Neue"/>
            </a:endParaRPr>
          </a:p>
        </p:txBody>
      </p:sp>
      <p:sp>
        <p:nvSpPr>
          <p:cNvPr id="244" name="Google Shape;244;p40"/>
          <p:cNvSpPr txBox="1"/>
          <p:nvPr/>
        </p:nvSpPr>
        <p:spPr>
          <a:xfrm>
            <a:off x="5790525" y="2266950"/>
            <a:ext cx="13917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boro, </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245" name="Google Shape;245;p40"/>
          <p:cNvSpPr txBox="1"/>
          <p:nvPr/>
        </p:nvSpPr>
        <p:spPr>
          <a:xfrm>
            <a:off x="451050" y="38451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&lt;boro,avg_delay&gt;</a:t>
            </a:r>
            <a:endParaRPr b="1" sz="1200">
              <a:latin typeface="Helvetica Neue"/>
              <a:ea typeface="Helvetica Neue"/>
              <a:cs typeface="Helvetica Neue"/>
              <a:sym typeface="Helvetica Neue"/>
            </a:endParaRPr>
          </a:p>
        </p:txBody>
      </p:sp>
      <p:sp>
        <p:nvSpPr>
          <p:cNvPr id="246" name="Google Shape;246;p40"/>
          <p:cNvSpPr txBox="1"/>
          <p:nvPr/>
        </p:nvSpPr>
        <p:spPr>
          <a:xfrm>
            <a:off x="3166250" y="38451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a:t>
            </a:r>
            <a:r>
              <a:rPr b="1" lang="it" sz="1200">
                <a:latin typeface="Helvetica Neue"/>
                <a:ea typeface="Helvetica Neue"/>
                <a:cs typeface="Helvetica Neue"/>
                <a:sym typeface="Helvetica Neue"/>
              </a:rPr>
              <a:t>boro,avg delay),</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247" name="Google Shape;247;p40"/>
          <p:cNvSpPr/>
          <p:nvPr/>
        </p:nvSpPr>
        <p:spPr>
          <a:xfrm>
            <a:off x="6905700" y="2889050"/>
            <a:ext cx="1502400" cy="1355700"/>
          </a:xfrm>
          <a:prstGeom prst="roundRect">
            <a:avLst>
              <a:gd fmla="val 16667" name="adj"/>
            </a:avLst>
          </a:prstGeom>
          <a:gradFill>
            <a:gsLst>
              <a:gs pos="0">
                <a:srgbClr val="F48208"/>
              </a:gs>
              <a:gs pos="100000">
                <a:srgbClr val="703E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it" sz="1300">
                <a:solidFill>
                  <a:schemeClr val="accent6"/>
                </a:solidFill>
              </a:rPr>
              <a:t>Start Window,</a:t>
            </a:r>
            <a:endParaRPr b="1" sz="1300">
              <a:solidFill>
                <a:schemeClr val="accent6"/>
              </a:solidFill>
            </a:endParaRPr>
          </a:p>
          <a:p>
            <a:pPr indent="0" lvl="0" marL="0" rtl="0" algn="l">
              <a:spcBef>
                <a:spcPts val="0"/>
              </a:spcBef>
              <a:spcAft>
                <a:spcPts val="0"/>
              </a:spcAft>
              <a:buClr>
                <a:schemeClr val="accent6"/>
              </a:buClr>
              <a:buSzPts val="1100"/>
              <a:buFont typeface="Arial"/>
              <a:buNone/>
            </a:pPr>
            <a:r>
              <a:rPr b="1" lang="it" sz="1300">
                <a:solidFill>
                  <a:schemeClr val="accent6"/>
                </a:solidFill>
              </a:rPr>
              <a:t>boro x, avg x,</a:t>
            </a:r>
            <a:endParaRPr b="1" sz="1300">
              <a:solidFill>
                <a:schemeClr val="accent6"/>
              </a:solidFill>
            </a:endParaRPr>
          </a:p>
          <a:p>
            <a:pPr indent="0" lvl="0" marL="0" rtl="0" algn="l">
              <a:spcBef>
                <a:spcPts val="0"/>
              </a:spcBef>
              <a:spcAft>
                <a:spcPts val="0"/>
              </a:spcAft>
              <a:buClr>
                <a:schemeClr val="accent6"/>
              </a:buClr>
              <a:buSzPts val="1100"/>
              <a:buFont typeface="Arial"/>
              <a:buNone/>
            </a:pPr>
            <a:r>
              <a:rPr b="1" lang="it" sz="1300">
                <a:solidFill>
                  <a:schemeClr val="accent6"/>
                </a:solidFill>
              </a:rPr>
              <a:t>boro y, avg y</a:t>
            </a:r>
            <a:endParaRPr b="1" sz="1300">
              <a:solidFill>
                <a:schemeClr val="accent6"/>
              </a:solidFill>
            </a:endParaRPr>
          </a:p>
          <a:p>
            <a:pPr indent="0" lvl="0" marL="0" rtl="0" algn="l">
              <a:spcBef>
                <a:spcPts val="0"/>
              </a:spcBef>
              <a:spcAft>
                <a:spcPts val="0"/>
              </a:spcAft>
              <a:buClr>
                <a:schemeClr val="accent6"/>
              </a:buClr>
              <a:buSzPts val="1100"/>
              <a:buFont typeface="Arial"/>
              <a:buNone/>
            </a:pPr>
            <a:r>
              <a:rPr b="1" lang="it" sz="1300">
                <a:solidFill>
                  <a:schemeClr val="accent6"/>
                </a:solidFill>
              </a:rPr>
              <a:t>….</a:t>
            </a:r>
            <a:endParaRPr b="1" sz="1300">
              <a:solidFill>
                <a:schemeClr val="accent6"/>
              </a:solidFill>
            </a:endParaRPr>
          </a:p>
          <a:p>
            <a:pPr indent="0" lvl="0" marL="0" rtl="0" algn="l">
              <a:spcBef>
                <a:spcPts val="0"/>
              </a:spcBef>
              <a:spcAft>
                <a:spcPts val="0"/>
              </a:spcAft>
              <a:buClr>
                <a:schemeClr val="accent6"/>
              </a:buClr>
              <a:buSzPts val="1100"/>
              <a:buFont typeface="Arial"/>
              <a:buNone/>
            </a:pPr>
            <a:r>
              <a:rPr b="1" lang="it" sz="1300">
                <a:solidFill>
                  <a:schemeClr val="accent6"/>
                </a:solidFill>
              </a:rPr>
              <a:t>boro z, avg z</a:t>
            </a:r>
            <a:endParaRPr b="1" sz="1300">
              <a:solidFill>
                <a:schemeClr val="accent6"/>
              </a:solidFill>
            </a:endParaRPr>
          </a:p>
          <a:p>
            <a:pPr indent="0" lvl="0" marL="0" rtl="0" algn="l">
              <a:spcBef>
                <a:spcPts val="0"/>
              </a:spcBef>
              <a:spcAft>
                <a:spcPts val="0"/>
              </a:spcAft>
              <a:buNone/>
            </a:pPr>
            <a:r>
              <a:t/>
            </a:r>
            <a:endParaRPr/>
          </a:p>
        </p:txBody>
      </p:sp>
      <p:sp>
        <p:nvSpPr>
          <p:cNvPr id="248" name="Google Shape;248;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1 </a:t>
            </a:r>
            <a:endParaRPr sz="2600">
              <a:solidFill>
                <a:srgbClr val="073763"/>
              </a:solidFill>
            </a:endParaRPr>
          </a:p>
        </p:txBody>
      </p:sp>
      <p:sp>
        <p:nvSpPr>
          <p:cNvPr id="249" name="Google Shape;249;p40"/>
          <p:cNvSpPr/>
          <p:nvPr/>
        </p:nvSpPr>
        <p:spPr>
          <a:xfrm>
            <a:off x="415800" y="1231350"/>
            <a:ext cx="439800" cy="693000"/>
          </a:xfrm>
          <a:prstGeom prst="curvedRightArrow">
            <a:avLst>
              <a:gd fmla="val 25000" name="adj1"/>
              <a:gd fmla="val 50000" name="adj2"/>
              <a:gd fmla="val 25000" name="adj3"/>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txBox="1"/>
          <p:nvPr/>
        </p:nvSpPr>
        <p:spPr>
          <a:xfrm>
            <a:off x="837525" y="971550"/>
            <a:ext cx="16104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assignTimestamps</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AndWatermarks</a:t>
            </a:r>
            <a:endParaRPr b="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4294967295" type="title"/>
          </p:nvPr>
        </p:nvSpPr>
        <p:spPr>
          <a:xfrm>
            <a:off x="914400" y="181478"/>
            <a:ext cx="7315200" cy="5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1 Throughput</a:t>
            </a:r>
            <a:endParaRPr sz="2600">
              <a:solidFill>
                <a:srgbClr val="073763"/>
              </a:solidFill>
            </a:endParaRPr>
          </a:p>
        </p:txBody>
      </p:sp>
      <p:pic>
        <p:nvPicPr>
          <p:cNvPr id="256" name="Google Shape;256;p41" title="Grafico"/>
          <p:cNvPicPr preferRelativeResize="0"/>
          <p:nvPr/>
        </p:nvPicPr>
        <p:blipFill>
          <a:blip r:embed="rId3">
            <a:alphaModFix/>
          </a:blip>
          <a:stretch>
            <a:fillRect/>
          </a:stretch>
        </p:blipFill>
        <p:spPr>
          <a:xfrm>
            <a:off x="4572000" y="1079625"/>
            <a:ext cx="4036551" cy="2852050"/>
          </a:xfrm>
          <a:prstGeom prst="rect">
            <a:avLst/>
          </a:prstGeom>
          <a:noFill/>
          <a:ln>
            <a:noFill/>
          </a:ln>
        </p:spPr>
      </p:pic>
      <p:pic>
        <p:nvPicPr>
          <p:cNvPr id="257" name="Google Shape;257;p41" title="Grafico"/>
          <p:cNvPicPr preferRelativeResize="0"/>
          <p:nvPr/>
        </p:nvPicPr>
        <p:blipFill>
          <a:blip r:embed="rId4">
            <a:alphaModFix/>
          </a:blip>
          <a:stretch>
            <a:fillRect/>
          </a:stretch>
        </p:blipFill>
        <p:spPr>
          <a:xfrm>
            <a:off x="575825" y="2037200"/>
            <a:ext cx="3807026" cy="285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Query 1 Latenza Window 24h</a:t>
            </a:r>
            <a:endParaRPr sz="2600">
              <a:solidFill>
                <a:srgbClr val="073763"/>
              </a:solidFill>
            </a:endParaRPr>
          </a:p>
          <a:p>
            <a:pPr indent="0" lvl="0" marL="0" rtl="0" algn="ctr">
              <a:spcBef>
                <a:spcPts val="0"/>
              </a:spcBef>
              <a:spcAft>
                <a:spcPts val="0"/>
              </a:spcAft>
              <a:buNone/>
            </a:pPr>
            <a:r>
              <a:t/>
            </a:r>
            <a:endParaRPr sz="1700"/>
          </a:p>
        </p:txBody>
      </p:sp>
      <p:pic>
        <p:nvPicPr>
          <p:cNvPr id="263" name="Google Shape;263;p42" title="Chart"/>
          <p:cNvPicPr preferRelativeResize="0"/>
          <p:nvPr/>
        </p:nvPicPr>
        <p:blipFill>
          <a:blip r:embed="rId3">
            <a:alphaModFix/>
          </a:blip>
          <a:stretch>
            <a:fillRect/>
          </a:stretch>
        </p:blipFill>
        <p:spPr>
          <a:xfrm>
            <a:off x="1964850" y="1104400"/>
            <a:ext cx="5469399" cy="33819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solidFill>
                  <a:srgbClr val="073763"/>
                </a:solidFill>
              </a:rPr>
              <a:t>Query 1 Latenza Window 7d</a:t>
            </a:r>
            <a:endParaRPr sz="2600">
              <a:solidFill>
                <a:srgbClr val="073763"/>
              </a:solidFill>
            </a:endParaRPr>
          </a:p>
          <a:p>
            <a:pPr indent="0" lvl="0" marL="0" rtl="0" algn="ctr">
              <a:spcBef>
                <a:spcPts val="0"/>
              </a:spcBef>
              <a:spcAft>
                <a:spcPts val="0"/>
              </a:spcAft>
              <a:buNone/>
            </a:pPr>
            <a:r>
              <a:t/>
            </a:r>
            <a:endParaRPr sz="1700"/>
          </a:p>
        </p:txBody>
      </p:sp>
      <p:pic>
        <p:nvPicPr>
          <p:cNvPr id="269" name="Google Shape;269;p43" title="Grafico"/>
          <p:cNvPicPr preferRelativeResize="0"/>
          <p:nvPr/>
        </p:nvPicPr>
        <p:blipFill>
          <a:blip r:embed="rId3">
            <a:alphaModFix/>
          </a:blip>
          <a:stretch>
            <a:fillRect/>
          </a:stretch>
        </p:blipFill>
        <p:spPr>
          <a:xfrm>
            <a:off x="1824075" y="1054850"/>
            <a:ext cx="5610174" cy="346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solidFill>
                  <a:srgbClr val="073763"/>
                </a:solidFill>
              </a:rPr>
              <a:t>Query 1 Latenza Window 30d</a:t>
            </a:r>
            <a:endParaRPr sz="2600">
              <a:solidFill>
                <a:srgbClr val="073763"/>
              </a:solidFill>
            </a:endParaRPr>
          </a:p>
          <a:p>
            <a:pPr indent="0" lvl="0" marL="0" rtl="0" algn="ctr">
              <a:spcBef>
                <a:spcPts val="0"/>
              </a:spcBef>
              <a:spcAft>
                <a:spcPts val="0"/>
              </a:spcAft>
              <a:buNone/>
            </a:pPr>
            <a:r>
              <a:t/>
            </a:r>
            <a:endParaRPr sz="1700"/>
          </a:p>
        </p:txBody>
      </p:sp>
      <p:pic>
        <p:nvPicPr>
          <p:cNvPr id="275" name="Google Shape;275;p44" title="Grafico"/>
          <p:cNvPicPr preferRelativeResize="0"/>
          <p:nvPr/>
        </p:nvPicPr>
        <p:blipFill>
          <a:blip r:embed="rId3">
            <a:alphaModFix/>
          </a:blip>
          <a:stretch>
            <a:fillRect/>
          </a:stretch>
        </p:blipFill>
        <p:spPr>
          <a:xfrm>
            <a:off x="1709750" y="1067225"/>
            <a:ext cx="5724501" cy="353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4294967295" type="ctrTitle"/>
          </p:nvPr>
        </p:nvSpPr>
        <p:spPr>
          <a:xfrm>
            <a:off x="537550" y="442675"/>
            <a:ext cx="7772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2</a:t>
            </a:r>
            <a:endParaRPr sz="2600">
              <a:solidFill>
                <a:srgbClr val="073763"/>
              </a:solidFill>
            </a:endParaRPr>
          </a:p>
        </p:txBody>
      </p:sp>
      <p:sp>
        <p:nvSpPr>
          <p:cNvPr id="281" name="Google Shape;281;p45"/>
          <p:cNvSpPr/>
          <p:nvPr/>
        </p:nvSpPr>
        <p:spPr>
          <a:xfrm>
            <a:off x="914400" y="219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5"/>
          <p:cNvSpPr/>
          <p:nvPr/>
        </p:nvSpPr>
        <p:spPr>
          <a:xfrm>
            <a:off x="2007050" y="184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100">
                <a:solidFill>
                  <a:srgbClr val="FFFFFF"/>
                </a:solidFill>
              </a:rPr>
              <a:t>KeyBy :Delay</a:t>
            </a:r>
            <a:endParaRPr b="1" sz="1100">
              <a:solidFill>
                <a:srgbClr val="FFFFFF"/>
              </a:solidFill>
            </a:endParaRPr>
          </a:p>
          <a:p>
            <a:pPr indent="0" lvl="0" marL="0" rtl="0" algn="ctr">
              <a:spcBef>
                <a:spcPts val="0"/>
              </a:spcBef>
              <a:spcAft>
                <a:spcPts val="0"/>
              </a:spcAft>
              <a:buNone/>
            </a:pPr>
            <a:r>
              <a:rPr b="1" lang="it" sz="1100">
                <a:solidFill>
                  <a:srgbClr val="FFFFFF"/>
                </a:solidFill>
              </a:rPr>
              <a:t>Reason</a:t>
            </a:r>
            <a:endParaRPr b="1" sz="1100">
              <a:solidFill>
                <a:srgbClr val="FFFFFF"/>
              </a:solidFill>
            </a:endParaRPr>
          </a:p>
        </p:txBody>
      </p:sp>
      <p:sp>
        <p:nvSpPr>
          <p:cNvPr id="283" name="Google Shape;283;p45"/>
          <p:cNvSpPr/>
          <p:nvPr/>
        </p:nvSpPr>
        <p:spPr>
          <a:xfrm>
            <a:off x="4560450" y="184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300">
                <a:solidFill>
                  <a:srgbClr val="FFFFFF"/>
                </a:solidFill>
              </a:rPr>
              <a:t>time</a:t>
            </a:r>
            <a:endParaRPr b="1" sz="1300">
              <a:solidFill>
                <a:srgbClr val="FFFFFF"/>
              </a:solidFill>
            </a:endParaRPr>
          </a:p>
          <a:p>
            <a:pPr indent="0" lvl="0" marL="0" rtl="0" algn="ctr">
              <a:spcBef>
                <a:spcPts val="0"/>
              </a:spcBef>
              <a:spcAft>
                <a:spcPts val="0"/>
              </a:spcAft>
              <a:buNone/>
            </a:pPr>
            <a:r>
              <a:rPr b="1" lang="it" sz="1300">
                <a:solidFill>
                  <a:srgbClr val="FFFFFF"/>
                </a:solidFill>
              </a:rPr>
              <a:t>Window</a:t>
            </a:r>
            <a:endParaRPr b="1" sz="1300">
              <a:solidFill>
                <a:srgbClr val="FFFFFF"/>
              </a:solidFill>
            </a:endParaRPr>
          </a:p>
        </p:txBody>
      </p:sp>
      <p:sp>
        <p:nvSpPr>
          <p:cNvPr id="284" name="Google Shape;284;p45"/>
          <p:cNvSpPr/>
          <p:nvPr/>
        </p:nvSpPr>
        <p:spPr>
          <a:xfrm>
            <a:off x="2007050" y="33137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300">
                <a:solidFill>
                  <a:srgbClr val="FFFFFF"/>
                </a:solidFill>
              </a:rPr>
              <a:t>time</a:t>
            </a:r>
            <a:endParaRPr b="1" sz="1300">
              <a:solidFill>
                <a:srgbClr val="FFFFFF"/>
              </a:solidFill>
            </a:endParaRPr>
          </a:p>
          <a:p>
            <a:pPr indent="0" lvl="0" marL="0" rtl="0" algn="ctr">
              <a:spcBef>
                <a:spcPts val="0"/>
              </a:spcBef>
              <a:spcAft>
                <a:spcPts val="0"/>
              </a:spcAft>
              <a:buNone/>
            </a:pPr>
            <a:r>
              <a:rPr b="1" lang="it" sz="1300">
                <a:solidFill>
                  <a:srgbClr val="FFFFFF"/>
                </a:solidFill>
              </a:rPr>
              <a:t>WindowAll</a:t>
            </a:r>
            <a:endParaRPr b="1" sz="1300">
              <a:solidFill>
                <a:srgbClr val="FFFFFF"/>
              </a:solidFill>
            </a:endParaRPr>
          </a:p>
        </p:txBody>
      </p:sp>
      <p:sp>
        <p:nvSpPr>
          <p:cNvPr id="285" name="Google Shape;285;p45"/>
          <p:cNvSpPr/>
          <p:nvPr/>
        </p:nvSpPr>
        <p:spPr>
          <a:xfrm>
            <a:off x="3467800" y="219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a:off x="5917125" y="215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a:off x="6905700" y="180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a:p>
            <a:pPr indent="0" lvl="0" marL="0" rtl="0" algn="ctr">
              <a:spcBef>
                <a:spcPts val="0"/>
              </a:spcBef>
              <a:spcAft>
                <a:spcPts val="0"/>
              </a:spcAft>
              <a:buNone/>
            </a:pPr>
            <a:r>
              <a:rPr b="1" lang="it" sz="1000">
                <a:solidFill>
                  <a:srgbClr val="FFFFFF"/>
                </a:solidFill>
              </a:rPr>
              <a:t>Aggregate</a:t>
            </a:r>
            <a:endParaRPr b="1" sz="1000">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88" name="Google Shape;288;p45"/>
          <p:cNvSpPr/>
          <p:nvPr/>
        </p:nvSpPr>
        <p:spPr>
          <a:xfrm>
            <a:off x="914400"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a:off x="4560450" y="33137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rPr>
              <a:t>process</a:t>
            </a:r>
            <a:endParaRPr b="1" sz="1200">
              <a:solidFill>
                <a:srgbClr val="FFFFFF"/>
              </a:solidFill>
            </a:endParaRPr>
          </a:p>
        </p:txBody>
      </p:sp>
      <p:sp>
        <p:nvSpPr>
          <p:cNvPr id="290" name="Google Shape;290;p45"/>
          <p:cNvSpPr/>
          <p:nvPr/>
        </p:nvSpPr>
        <p:spPr>
          <a:xfrm>
            <a:off x="3467800"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p:nvPr/>
        </p:nvSpPr>
        <p:spPr>
          <a:xfrm>
            <a:off x="5917125"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txBox="1"/>
          <p:nvPr/>
        </p:nvSpPr>
        <p:spPr>
          <a:xfrm>
            <a:off x="779400" y="2611750"/>
            <a:ext cx="10611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p:txBody>
      </p:sp>
      <p:sp>
        <p:nvSpPr>
          <p:cNvPr id="293" name="Google Shape;293;p45"/>
          <p:cNvSpPr txBox="1"/>
          <p:nvPr/>
        </p:nvSpPr>
        <p:spPr>
          <a:xfrm>
            <a:off x="3004450" y="2611750"/>
            <a:ext cx="17178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&lt;Delay Reason,</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NyBusLog&gt;</a:t>
            </a:r>
            <a:endParaRPr b="1" sz="1200">
              <a:latin typeface="Helvetica Neue"/>
              <a:ea typeface="Helvetica Neue"/>
              <a:cs typeface="Helvetica Neue"/>
              <a:sym typeface="Helvetica Neue"/>
            </a:endParaRPr>
          </a:p>
        </p:txBody>
      </p:sp>
      <p:sp>
        <p:nvSpPr>
          <p:cNvPr id="294" name="Google Shape;294;p45"/>
          <p:cNvSpPr txBox="1"/>
          <p:nvPr/>
        </p:nvSpPr>
        <p:spPr>
          <a:xfrm>
            <a:off x="5790525" y="2571750"/>
            <a:ext cx="13917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delay reason, </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295" name="Google Shape;295;p45"/>
          <p:cNvSpPr txBox="1"/>
          <p:nvPr/>
        </p:nvSpPr>
        <p:spPr>
          <a:xfrm>
            <a:off x="451050" y="41499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&lt;delay reason,</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count AM,count PM&gt;</a:t>
            </a:r>
            <a:endParaRPr b="1" sz="1200">
              <a:latin typeface="Helvetica Neue"/>
              <a:ea typeface="Helvetica Neue"/>
              <a:cs typeface="Helvetica Neue"/>
              <a:sym typeface="Helvetica Neue"/>
            </a:endParaRPr>
          </a:p>
        </p:txBody>
      </p:sp>
      <p:sp>
        <p:nvSpPr>
          <p:cNvPr id="296" name="Google Shape;296;p45"/>
          <p:cNvSpPr txBox="1"/>
          <p:nvPr/>
        </p:nvSpPr>
        <p:spPr>
          <a:xfrm>
            <a:off x="3166250" y="41499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(delay reason,</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count AM,count PM),</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297" name="Google Shape;297;p45"/>
          <p:cNvSpPr/>
          <p:nvPr/>
        </p:nvSpPr>
        <p:spPr>
          <a:xfrm>
            <a:off x="6905700" y="3193850"/>
            <a:ext cx="1502400" cy="1355700"/>
          </a:xfrm>
          <a:prstGeom prst="roundRect">
            <a:avLst>
              <a:gd fmla="val 16667" name="adj"/>
            </a:avLst>
          </a:prstGeom>
          <a:gradFill>
            <a:gsLst>
              <a:gs pos="0">
                <a:srgbClr val="F48208"/>
              </a:gs>
              <a:gs pos="100000">
                <a:srgbClr val="703E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sz="1300">
                <a:solidFill>
                  <a:schemeClr val="accent6"/>
                </a:solidFill>
              </a:rPr>
              <a:t>Start Window,</a:t>
            </a:r>
            <a:endParaRPr b="1" sz="1300">
              <a:solidFill>
                <a:schemeClr val="accent6"/>
              </a:solidFill>
            </a:endParaRPr>
          </a:p>
          <a:p>
            <a:pPr indent="0" lvl="0" marL="0" rtl="0" algn="l">
              <a:spcBef>
                <a:spcPts val="0"/>
              </a:spcBef>
              <a:spcAft>
                <a:spcPts val="0"/>
              </a:spcAft>
              <a:buNone/>
            </a:pPr>
            <a:r>
              <a:rPr b="1" lang="it" sz="1300">
                <a:solidFill>
                  <a:schemeClr val="accent6"/>
                </a:solidFill>
              </a:rPr>
              <a:t>AM: reason k,</a:t>
            </a:r>
            <a:endParaRPr b="1" sz="1300">
              <a:solidFill>
                <a:schemeClr val="accent6"/>
              </a:solidFill>
            </a:endParaRPr>
          </a:p>
          <a:p>
            <a:pPr indent="0" lvl="0" marL="0" rtl="0" algn="l">
              <a:spcBef>
                <a:spcPts val="0"/>
              </a:spcBef>
              <a:spcAft>
                <a:spcPts val="0"/>
              </a:spcAft>
              <a:buNone/>
            </a:pPr>
            <a:r>
              <a:rPr b="1" lang="it" sz="1300">
                <a:solidFill>
                  <a:schemeClr val="accent6"/>
                </a:solidFill>
              </a:rPr>
              <a:t>PM: reason k</a:t>
            </a:r>
            <a:endParaRPr b="1" sz="1300">
              <a:solidFill>
                <a:schemeClr val="accent6"/>
              </a:solidFill>
            </a:endParaRPr>
          </a:p>
          <a:p>
            <a:pPr indent="0" lvl="0" marL="0" rtl="0" algn="l">
              <a:spcBef>
                <a:spcPts val="0"/>
              </a:spcBef>
              <a:spcAft>
                <a:spcPts val="0"/>
              </a:spcAft>
              <a:buNone/>
            </a:pPr>
            <a:r>
              <a:rPr b="1" lang="it" sz="1300">
                <a:solidFill>
                  <a:schemeClr val="accent6"/>
                </a:solidFill>
              </a:rPr>
              <a:t>k=1,2,3</a:t>
            </a:r>
            <a:endParaRPr b="1" sz="1300">
              <a:solidFill>
                <a:schemeClr val="accent6"/>
              </a:solidFill>
            </a:endParaRPr>
          </a:p>
        </p:txBody>
      </p:sp>
      <p:sp>
        <p:nvSpPr>
          <p:cNvPr id="298" name="Google Shape;298;p45"/>
          <p:cNvSpPr/>
          <p:nvPr/>
        </p:nvSpPr>
        <p:spPr>
          <a:xfrm>
            <a:off x="415800" y="1688550"/>
            <a:ext cx="439800" cy="693000"/>
          </a:xfrm>
          <a:prstGeom prst="curvedRightArrow">
            <a:avLst>
              <a:gd fmla="val 25000" name="adj1"/>
              <a:gd fmla="val 50000" name="adj2"/>
              <a:gd fmla="val 25000" name="adj3"/>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txBox="1"/>
          <p:nvPr/>
        </p:nvSpPr>
        <p:spPr>
          <a:xfrm>
            <a:off x="837525" y="1428750"/>
            <a:ext cx="16104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assignTimestamps</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AndWatermarks</a:t>
            </a:r>
            <a:endParaRPr b="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idx="4294967295" type="title"/>
          </p:nvPr>
        </p:nvSpPr>
        <p:spPr>
          <a:xfrm>
            <a:off x="914400" y="181478"/>
            <a:ext cx="7315200" cy="5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2 Throughput</a:t>
            </a:r>
            <a:endParaRPr sz="2600">
              <a:solidFill>
                <a:srgbClr val="073763"/>
              </a:solidFill>
            </a:endParaRPr>
          </a:p>
        </p:txBody>
      </p:sp>
      <p:pic>
        <p:nvPicPr>
          <p:cNvPr id="305" name="Google Shape;305;p46" title="Grafico"/>
          <p:cNvPicPr preferRelativeResize="0"/>
          <p:nvPr/>
        </p:nvPicPr>
        <p:blipFill>
          <a:blip r:embed="rId3">
            <a:alphaModFix/>
          </a:blip>
          <a:stretch>
            <a:fillRect/>
          </a:stretch>
        </p:blipFill>
        <p:spPr>
          <a:xfrm>
            <a:off x="4572000" y="1269200"/>
            <a:ext cx="4001802" cy="2474365"/>
          </a:xfrm>
          <a:prstGeom prst="rect">
            <a:avLst/>
          </a:prstGeom>
          <a:noFill/>
          <a:ln>
            <a:noFill/>
          </a:ln>
        </p:spPr>
      </p:pic>
      <p:pic>
        <p:nvPicPr>
          <p:cNvPr id="306" name="Google Shape;306;p46" title="Grafico"/>
          <p:cNvPicPr preferRelativeResize="0"/>
          <p:nvPr/>
        </p:nvPicPr>
        <p:blipFill>
          <a:blip r:embed="rId4">
            <a:alphaModFix/>
          </a:blip>
          <a:stretch>
            <a:fillRect/>
          </a:stretch>
        </p:blipFill>
        <p:spPr>
          <a:xfrm>
            <a:off x="402475" y="1813150"/>
            <a:ext cx="4001799" cy="2474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Query 2 Latenza Window 24h</a:t>
            </a:r>
            <a:endParaRPr sz="2600">
              <a:solidFill>
                <a:srgbClr val="073763"/>
              </a:solidFill>
            </a:endParaRPr>
          </a:p>
          <a:p>
            <a:pPr indent="0" lvl="0" marL="0" rtl="0" algn="ctr">
              <a:spcBef>
                <a:spcPts val="0"/>
              </a:spcBef>
              <a:spcAft>
                <a:spcPts val="0"/>
              </a:spcAft>
              <a:buNone/>
            </a:pPr>
            <a:r>
              <a:t/>
            </a:r>
            <a:endParaRPr sz="1800"/>
          </a:p>
        </p:txBody>
      </p:sp>
      <p:pic>
        <p:nvPicPr>
          <p:cNvPr id="312" name="Google Shape;312;p47" title="Chart"/>
          <p:cNvPicPr preferRelativeResize="0"/>
          <p:nvPr/>
        </p:nvPicPr>
        <p:blipFill>
          <a:blip r:embed="rId3">
            <a:alphaModFix/>
          </a:blip>
          <a:stretch>
            <a:fillRect/>
          </a:stretch>
        </p:blipFill>
        <p:spPr>
          <a:xfrm>
            <a:off x="1709750" y="1067225"/>
            <a:ext cx="5724501" cy="353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Query 2 Latenza Window 7d</a:t>
            </a:r>
            <a:endParaRPr sz="2600">
              <a:solidFill>
                <a:srgbClr val="073763"/>
              </a:solidFill>
            </a:endParaRPr>
          </a:p>
          <a:p>
            <a:pPr indent="0" lvl="0" marL="0" rtl="0" algn="ctr">
              <a:spcBef>
                <a:spcPts val="0"/>
              </a:spcBef>
              <a:spcAft>
                <a:spcPts val="0"/>
              </a:spcAft>
              <a:buNone/>
            </a:pPr>
            <a:r>
              <a:t/>
            </a:r>
            <a:endParaRPr sz="2800">
              <a:solidFill>
                <a:srgbClr val="0000FF"/>
              </a:solidFill>
            </a:endParaRPr>
          </a:p>
        </p:txBody>
      </p:sp>
      <p:pic>
        <p:nvPicPr>
          <p:cNvPr id="318" name="Google Shape;318;p48" title="Grafico"/>
          <p:cNvPicPr preferRelativeResize="0"/>
          <p:nvPr/>
        </p:nvPicPr>
        <p:blipFill>
          <a:blip r:embed="rId3">
            <a:alphaModFix/>
          </a:blip>
          <a:stretch>
            <a:fillRect/>
          </a:stretch>
        </p:blipFill>
        <p:spPr>
          <a:xfrm>
            <a:off x="1709750" y="1079650"/>
            <a:ext cx="5724501" cy="353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1"/>
          <p:cNvPicPr preferRelativeResize="0"/>
          <p:nvPr/>
        </p:nvPicPr>
        <p:blipFill>
          <a:blip r:embed="rId3">
            <a:alphaModFix/>
          </a:blip>
          <a:stretch>
            <a:fillRect/>
          </a:stretch>
        </p:blipFill>
        <p:spPr>
          <a:xfrm>
            <a:off x="2328162" y="1922567"/>
            <a:ext cx="4237158" cy="2339847"/>
          </a:xfrm>
          <a:prstGeom prst="rect">
            <a:avLst/>
          </a:prstGeom>
          <a:noFill/>
          <a:ln>
            <a:noFill/>
          </a:ln>
        </p:spPr>
      </p:pic>
      <p:pic>
        <p:nvPicPr>
          <p:cNvPr id="162" name="Google Shape;162;p31"/>
          <p:cNvPicPr preferRelativeResize="0"/>
          <p:nvPr/>
        </p:nvPicPr>
        <p:blipFill>
          <a:blip r:embed="rId4">
            <a:alphaModFix/>
          </a:blip>
          <a:stretch>
            <a:fillRect/>
          </a:stretch>
        </p:blipFill>
        <p:spPr>
          <a:xfrm>
            <a:off x="5217733" y="1177466"/>
            <a:ext cx="2587914" cy="1213325"/>
          </a:xfrm>
          <a:prstGeom prst="rect">
            <a:avLst/>
          </a:prstGeom>
          <a:noFill/>
          <a:ln>
            <a:noFill/>
          </a:ln>
        </p:spPr>
      </p:pic>
      <p:pic>
        <p:nvPicPr>
          <p:cNvPr id="163" name="Google Shape;163;p31"/>
          <p:cNvPicPr preferRelativeResize="0"/>
          <p:nvPr/>
        </p:nvPicPr>
        <p:blipFill>
          <a:blip r:embed="rId5">
            <a:alphaModFix/>
          </a:blip>
          <a:stretch>
            <a:fillRect/>
          </a:stretch>
        </p:blipFill>
        <p:spPr>
          <a:xfrm>
            <a:off x="5088158" y="3802591"/>
            <a:ext cx="1923763" cy="969201"/>
          </a:xfrm>
          <a:prstGeom prst="rect">
            <a:avLst/>
          </a:prstGeom>
          <a:noFill/>
          <a:ln>
            <a:noFill/>
          </a:ln>
        </p:spPr>
      </p:pic>
      <p:pic>
        <p:nvPicPr>
          <p:cNvPr id="164" name="Google Shape;164;p31"/>
          <p:cNvPicPr preferRelativeResize="0"/>
          <p:nvPr/>
        </p:nvPicPr>
        <p:blipFill>
          <a:blip r:embed="rId6">
            <a:alphaModFix/>
          </a:blip>
          <a:stretch>
            <a:fillRect/>
          </a:stretch>
        </p:blipFill>
        <p:spPr>
          <a:xfrm>
            <a:off x="1770250" y="1819278"/>
            <a:ext cx="1923762" cy="997217"/>
          </a:xfrm>
          <a:prstGeom prst="rect">
            <a:avLst/>
          </a:prstGeom>
          <a:noFill/>
          <a:ln>
            <a:noFill/>
          </a:ln>
        </p:spPr>
      </p:pic>
      <p:sp>
        <p:nvSpPr>
          <p:cNvPr id="165" name="Google Shape;165;p31"/>
          <p:cNvSpPr txBox="1"/>
          <p:nvPr>
            <p:ph idx="4294967295" type="title"/>
          </p:nvPr>
        </p:nvSpPr>
        <p:spPr>
          <a:xfrm>
            <a:off x="1012375" y="350478"/>
            <a:ext cx="7315200" cy="537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t" sz="2600">
                <a:solidFill>
                  <a:srgbClr val="073763"/>
                </a:solidFill>
              </a:rPr>
              <a:t>Architettura</a:t>
            </a:r>
            <a:endParaRPr sz="2600">
              <a:solidFill>
                <a:srgbClr val="0737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4294967295" type="ctrTitle"/>
          </p:nvPr>
        </p:nvSpPr>
        <p:spPr>
          <a:xfrm>
            <a:off x="537550" y="442675"/>
            <a:ext cx="77724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3</a:t>
            </a:r>
            <a:endParaRPr sz="2600">
              <a:solidFill>
                <a:srgbClr val="073763"/>
              </a:solidFill>
            </a:endParaRPr>
          </a:p>
        </p:txBody>
      </p:sp>
      <p:sp>
        <p:nvSpPr>
          <p:cNvPr id="324" name="Google Shape;324;p49"/>
          <p:cNvSpPr/>
          <p:nvPr/>
        </p:nvSpPr>
        <p:spPr>
          <a:xfrm>
            <a:off x="914400" y="219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9"/>
          <p:cNvSpPr/>
          <p:nvPr/>
        </p:nvSpPr>
        <p:spPr>
          <a:xfrm>
            <a:off x="2007050" y="184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000">
                <a:solidFill>
                  <a:srgbClr val="FFFFFF"/>
                </a:solidFill>
              </a:rPr>
              <a:t>KeyBy:</a:t>
            </a:r>
            <a:endParaRPr b="1" sz="1000">
              <a:solidFill>
                <a:srgbClr val="FFFFFF"/>
              </a:solidFill>
            </a:endParaRPr>
          </a:p>
          <a:p>
            <a:pPr indent="0" lvl="0" marL="0" rtl="0" algn="ctr">
              <a:spcBef>
                <a:spcPts val="0"/>
              </a:spcBef>
              <a:spcAft>
                <a:spcPts val="0"/>
              </a:spcAft>
              <a:buNone/>
            </a:pPr>
            <a:r>
              <a:rPr b="1" lang="it" sz="1000">
                <a:solidFill>
                  <a:srgbClr val="FFFFFF"/>
                </a:solidFill>
              </a:rPr>
              <a:t>Company</a:t>
            </a:r>
            <a:endParaRPr b="1" sz="1000">
              <a:solidFill>
                <a:srgbClr val="FFFFFF"/>
              </a:solidFill>
            </a:endParaRPr>
          </a:p>
          <a:p>
            <a:pPr indent="0" lvl="0" marL="0" rtl="0" algn="ctr">
              <a:spcBef>
                <a:spcPts val="0"/>
              </a:spcBef>
              <a:spcAft>
                <a:spcPts val="0"/>
              </a:spcAft>
              <a:buNone/>
            </a:pPr>
            <a:r>
              <a:rPr b="1" lang="it" sz="1000">
                <a:solidFill>
                  <a:srgbClr val="FFFFFF"/>
                </a:solidFill>
              </a:rPr>
              <a:t>Name</a:t>
            </a:r>
            <a:endParaRPr b="1" sz="1000">
              <a:solidFill>
                <a:srgbClr val="FFFFFF"/>
              </a:solidFill>
            </a:endParaRPr>
          </a:p>
        </p:txBody>
      </p:sp>
      <p:sp>
        <p:nvSpPr>
          <p:cNvPr id="326" name="Google Shape;326;p49"/>
          <p:cNvSpPr/>
          <p:nvPr/>
        </p:nvSpPr>
        <p:spPr>
          <a:xfrm>
            <a:off x="4560450" y="184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300">
                <a:solidFill>
                  <a:srgbClr val="FFFFFF"/>
                </a:solidFill>
              </a:rPr>
              <a:t>time</a:t>
            </a:r>
            <a:endParaRPr b="1" sz="1300">
              <a:solidFill>
                <a:srgbClr val="FFFFFF"/>
              </a:solidFill>
            </a:endParaRPr>
          </a:p>
          <a:p>
            <a:pPr indent="0" lvl="0" marL="0" rtl="0" algn="ctr">
              <a:spcBef>
                <a:spcPts val="0"/>
              </a:spcBef>
              <a:spcAft>
                <a:spcPts val="0"/>
              </a:spcAft>
              <a:buNone/>
            </a:pPr>
            <a:r>
              <a:rPr b="1" lang="it" sz="1300">
                <a:solidFill>
                  <a:srgbClr val="FFFFFF"/>
                </a:solidFill>
              </a:rPr>
              <a:t>Window</a:t>
            </a:r>
            <a:endParaRPr b="1" sz="1300">
              <a:solidFill>
                <a:srgbClr val="FFFFFF"/>
              </a:solidFill>
            </a:endParaRPr>
          </a:p>
        </p:txBody>
      </p:sp>
      <p:sp>
        <p:nvSpPr>
          <p:cNvPr id="327" name="Google Shape;327;p49"/>
          <p:cNvSpPr/>
          <p:nvPr/>
        </p:nvSpPr>
        <p:spPr>
          <a:xfrm>
            <a:off x="2007050" y="33137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300">
                <a:solidFill>
                  <a:srgbClr val="FFFFFF"/>
                </a:solidFill>
              </a:rPr>
              <a:t>time</a:t>
            </a:r>
            <a:endParaRPr b="1" sz="1300">
              <a:solidFill>
                <a:srgbClr val="FFFFFF"/>
              </a:solidFill>
            </a:endParaRPr>
          </a:p>
          <a:p>
            <a:pPr indent="0" lvl="0" marL="0" rtl="0" algn="ctr">
              <a:spcBef>
                <a:spcPts val="0"/>
              </a:spcBef>
              <a:spcAft>
                <a:spcPts val="0"/>
              </a:spcAft>
              <a:buNone/>
            </a:pPr>
            <a:r>
              <a:rPr b="1" lang="it" sz="1300">
                <a:solidFill>
                  <a:srgbClr val="FFFFFF"/>
                </a:solidFill>
              </a:rPr>
              <a:t>WindowAll</a:t>
            </a:r>
            <a:endParaRPr b="1" sz="1300">
              <a:solidFill>
                <a:srgbClr val="FFFFFF"/>
              </a:solidFill>
            </a:endParaRPr>
          </a:p>
        </p:txBody>
      </p:sp>
      <p:sp>
        <p:nvSpPr>
          <p:cNvPr id="328" name="Google Shape;328;p49"/>
          <p:cNvSpPr/>
          <p:nvPr/>
        </p:nvSpPr>
        <p:spPr>
          <a:xfrm>
            <a:off x="3467800" y="219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9"/>
          <p:cNvSpPr/>
          <p:nvPr/>
        </p:nvSpPr>
        <p:spPr>
          <a:xfrm>
            <a:off x="5917125" y="21586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9"/>
          <p:cNvSpPr/>
          <p:nvPr/>
        </p:nvSpPr>
        <p:spPr>
          <a:xfrm>
            <a:off x="6905700" y="18072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a:p>
            <a:pPr indent="0" lvl="0" marL="0" rtl="0" algn="ctr">
              <a:spcBef>
                <a:spcPts val="0"/>
              </a:spcBef>
              <a:spcAft>
                <a:spcPts val="0"/>
              </a:spcAft>
              <a:buNone/>
            </a:pPr>
            <a:r>
              <a:rPr b="1" lang="it" sz="1000">
                <a:solidFill>
                  <a:srgbClr val="FFFFFF"/>
                </a:solidFill>
              </a:rPr>
              <a:t>Aggregate</a:t>
            </a:r>
            <a:endParaRPr b="1" sz="1000">
              <a:solidFill>
                <a:srgbClr val="FFFFFF"/>
              </a:solidFill>
            </a:endParaRPr>
          </a:p>
          <a:p>
            <a:pPr indent="0" lvl="0" marL="0" rtl="0" algn="l">
              <a:spcBef>
                <a:spcPts val="0"/>
              </a:spcBef>
              <a:spcAft>
                <a:spcPts val="0"/>
              </a:spcAft>
              <a:buNone/>
            </a:pPr>
            <a:r>
              <a:t/>
            </a:r>
            <a:endParaRPr b="1">
              <a:solidFill>
                <a:srgbClr val="FFFFFF"/>
              </a:solidFill>
            </a:endParaRPr>
          </a:p>
        </p:txBody>
      </p:sp>
      <p:sp>
        <p:nvSpPr>
          <p:cNvPr id="331" name="Google Shape;331;p49"/>
          <p:cNvSpPr/>
          <p:nvPr/>
        </p:nvSpPr>
        <p:spPr>
          <a:xfrm>
            <a:off x="914400"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p:nvPr/>
        </p:nvSpPr>
        <p:spPr>
          <a:xfrm>
            <a:off x="4560450" y="3313700"/>
            <a:ext cx="1159200" cy="1116000"/>
          </a:xfrm>
          <a:prstGeom prst="ellipse">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1200">
                <a:solidFill>
                  <a:srgbClr val="FFFFFF"/>
                </a:solidFill>
              </a:rPr>
              <a:t>process</a:t>
            </a:r>
            <a:endParaRPr b="1" sz="1200">
              <a:solidFill>
                <a:srgbClr val="FFFFFF"/>
              </a:solidFill>
            </a:endParaRPr>
          </a:p>
        </p:txBody>
      </p:sp>
      <p:sp>
        <p:nvSpPr>
          <p:cNvPr id="333" name="Google Shape;333;p49"/>
          <p:cNvSpPr/>
          <p:nvPr/>
        </p:nvSpPr>
        <p:spPr>
          <a:xfrm>
            <a:off x="3467800"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9"/>
          <p:cNvSpPr/>
          <p:nvPr/>
        </p:nvSpPr>
        <p:spPr>
          <a:xfrm>
            <a:off x="5917125" y="3665150"/>
            <a:ext cx="791100" cy="413100"/>
          </a:xfrm>
          <a:prstGeom prst="rightArrow">
            <a:avLst>
              <a:gd fmla="val 50000" name="adj1"/>
              <a:gd fmla="val 50000" name="adj2"/>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txBox="1"/>
          <p:nvPr/>
        </p:nvSpPr>
        <p:spPr>
          <a:xfrm>
            <a:off x="779400" y="2611750"/>
            <a:ext cx="10611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p:txBody>
      </p:sp>
      <p:sp>
        <p:nvSpPr>
          <p:cNvPr id="336" name="Google Shape;336;p49"/>
          <p:cNvSpPr txBox="1"/>
          <p:nvPr/>
        </p:nvSpPr>
        <p:spPr>
          <a:xfrm>
            <a:off x="3004450" y="2611750"/>
            <a:ext cx="17178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&lt;Company Name,</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NyBusLog&gt;</a:t>
            </a:r>
            <a:endParaRPr b="1" sz="1200">
              <a:latin typeface="Helvetica Neue"/>
              <a:ea typeface="Helvetica Neue"/>
              <a:cs typeface="Helvetica Neue"/>
              <a:sym typeface="Helvetica Neue"/>
            </a:endParaRPr>
          </a:p>
        </p:txBody>
      </p:sp>
      <p:sp>
        <p:nvSpPr>
          <p:cNvPr id="337" name="Google Shape;337;p49"/>
          <p:cNvSpPr txBox="1"/>
          <p:nvPr/>
        </p:nvSpPr>
        <p:spPr>
          <a:xfrm>
            <a:off x="5790525" y="2571750"/>
            <a:ext cx="13917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NyBusLog,</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Company Name, </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338" name="Google Shape;338;p49"/>
          <p:cNvSpPr txBox="1"/>
          <p:nvPr/>
        </p:nvSpPr>
        <p:spPr>
          <a:xfrm>
            <a:off x="451050" y="41499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&lt;company name,</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score &gt;</a:t>
            </a:r>
            <a:endParaRPr b="1" sz="1200">
              <a:latin typeface="Helvetica Neue"/>
              <a:ea typeface="Helvetica Neue"/>
              <a:cs typeface="Helvetica Neue"/>
              <a:sym typeface="Helvetica Neue"/>
            </a:endParaRPr>
          </a:p>
        </p:txBody>
      </p:sp>
      <p:sp>
        <p:nvSpPr>
          <p:cNvPr id="339" name="Google Shape;339;p49"/>
          <p:cNvSpPr txBox="1"/>
          <p:nvPr/>
        </p:nvSpPr>
        <p:spPr>
          <a:xfrm>
            <a:off x="3166250" y="4149950"/>
            <a:ext cx="17178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Helvetica Neue"/>
                <a:ea typeface="Helvetica Neue"/>
                <a:cs typeface="Helvetica Neue"/>
                <a:sym typeface="Helvetica Neue"/>
              </a:rPr>
              <a:t>(Company Name,</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score),</a:t>
            </a:r>
            <a:endParaRPr b="1" sz="1200">
              <a:latin typeface="Helvetica Neue"/>
              <a:ea typeface="Helvetica Neue"/>
              <a:cs typeface="Helvetica Neue"/>
              <a:sym typeface="Helvetica Neue"/>
            </a:endParaRPr>
          </a:p>
          <a:p>
            <a:pPr indent="0" lvl="0" marL="0" rtl="0" algn="l">
              <a:spcBef>
                <a:spcPts val="0"/>
              </a:spcBef>
              <a:spcAft>
                <a:spcPts val="0"/>
              </a:spcAft>
              <a:buNone/>
            </a:pPr>
            <a:r>
              <a:rPr b="1" lang="it" sz="1200">
                <a:latin typeface="Helvetica Neue"/>
                <a:ea typeface="Helvetica Neue"/>
                <a:cs typeface="Helvetica Neue"/>
                <a:sym typeface="Helvetica Neue"/>
              </a:rPr>
              <a:t>Time Window</a:t>
            </a:r>
            <a:endParaRPr b="1" sz="1200">
              <a:latin typeface="Helvetica Neue"/>
              <a:ea typeface="Helvetica Neue"/>
              <a:cs typeface="Helvetica Neue"/>
              <a:sym typeface="Helvetica Neue"/>
            </a:endParaRPr>
          </a:p>
        </p:txBody>
      </p:sp>
      <p:sp>
        <p:nvSpPr>
          <p:cNvPr id="340" name="Google Shape;340;p49"/>
          <p:cNvSpPr/>
          <p:nvPr/>
        </p:nvSpPr>
        <p:spPr>
          <a:xfrm>
            <a:off x="6905700" y="3193850"/>
            <a:ext cx="1502400" cy="1355700"/>
          </a:xfrm>
          <a:prstGeom prst="roundRect">
            <a:avLst>
              <a:gd fmla="val 16667" name="adj"/>
            </a:avLst>
          </a:prstGeom>
          <a:gradFill>
            <a:gsLst>
              <a:gs pos="0">
                <a:srgbClr val="F48208"/>
              </a:gs>
              <a:gs pos="100000">
                <a:srgbClr val="703E0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sz="1100">
                <a:solidFill>
                  <a:schemeClr val="accent6"/>
                </a:solidFill>
              </a:rPr>
              <a:t>Start Window,</a:t>
            </a:r>
            <a:endParaRPr b="1" sz="1100">
              <a:solidFill>
                <a:schemeClr val="accent6"/>
              </a:solidFill>
            </a:endParaRPr>
          </a:p>
          <a:p>
            <a:pPr indent="0" lvl="0" marL="0" rtl="0" algn="l">
              <a:spcBef>
                <a:spcPts val="0"/>
              </a:spcBef>
              <a:spcAft>
                <a:spcPts val="0"/>
              </a:spcAft>
              <a:buNone/>
            </a:pPr>
            <a:r>
              <a:rPr b="1" lang="it" sz="1100">
                <a:solidFill>
                  <a:schemeClr val="accent6"/>
                </a:solidFill>
              </a:rPr>
              <a:t>company name k, score k,</a:t>
            </a:r>
            <a:endParaRPr b="1" sz="1100">
              <a:solidFill>
                <a:schemeClr val="accent6"/>
              </a:solidFill>
            </a:endParaRPr>
          </a:p>
          <a:p>
            <a:pPr indent="0" lvl="0" marL="0" rtl="0" algn="l">
              <a:spcBef>
                <a:spcPts val="0"/>
              </a:spcBef>
              <a:spcAft>
                <a:spcPts val="0"/>
              </a:spcAft>
              <a:buNone/>
            </a:pPr>
            <a:r>
              <a:rPr b="1" lang="it" sz="1100">
                <a:solidFill>
                  <a:schemeClr val="accent6"/>
                </a:solidFill>
              </a:rPr>
              <a:t>company name x,</a:t>
            </a:r>
            <a:endParaRPr b="1" sz="1100">
              <a:solidFill>
                <a:schemeClr val="accent6"/>
              </a:solidFill>
            </a:endParaRPr>
          </a:p>
          <a:p>
            <a:pPr indent="0" lvl="0" marL="0" rtl="0" algn="l">
              <a:spcBef>
                <a:spcPts val="0"/>
              </a:spcBef>
              <a:spcAft>
                <a:spcPts val="0"/>
              </a:spcAft>
              <a:buNone/>
            </a:pPr>
            <a:r>
              <a:rPr b="1" lang="it" sz="1100">
                <a:solidFill>
                  <a:schemeClr val="accent6"/>
                </a:solidFill>
              </a:rPr>
              <a:t>score x</a:t>
            </a:r>
            <a:endParaRPr b="1" sz="1100">
              <a:solidFill>
                <a:schemeClr val="accent6"/>
              </a:solidFill>
            </a:endParaRPr>
          </a:p>
          <a:p>
            <a:pPr indent="0" lvl="0" marL="0" rtl="0" algn="l">
              <a:spcBef>
                <a:spcPts val="0"/>
              </a:spcBef>
              <a:spcAft>
                <a:spcPts val="0"/>
              </a:spcAft>
              <a:buNone/>
            </a:pPr>
            <a:r>
              <a:rPr b="1" lang="it" sz="1100">
                <a:solidFill>
                  <a:schemeClr val="accent6"/>
                </a:solidFill>
              </a:rPr>
              <a:t>…….</a:t>
            </a:r>
            <a:endParaRPr b="1" sz="1100">
              <a:solidFill>
                <a:schemeClr val="accent6"/>
              </a:solidFill>
            </a:endParaRPr>
          </a:p>
          <a:p>
            <a:pPr indent="0" lvl="0" marL="0" rtl="0" algn="l">
              <a:spcBef>
                <a:spcPts val="0"/>
              </a:spcBef>
              <a:spcAft>
                <a:spcPts val="0"/>
              </a:spcAft>
              <a:buNone/>
            </a:pPr>
            <a:r>
              <a:t/>
            </a:r>
            <a:endParaRPr b="1" sz="1300">
              <a:solidFill>
                <a:schemeClr val="accent6"/>
              </a:solidFill>
            </a:endParaRPr>
          </a:p>
        </p:txBody>
      </p:sp>
      <p:sp>
        <p:nvSpPr>
          <p:cNvPr id="341" name="Google Shape;341;p49"/>
          <p:cNvSpPr/>
          <p:nvPr/>
        </p:nvSpPr>
        <p:spPr>
          <a:xfrm>
            <a:off x="339600" y="1612350"/>
            <a:ext cx="439800" cy="693000"/>
          </a:xfrm>
          <a:prstGeom prst="curvedRightArrow">
            <a:avLst>
              <a:gd fmla="val 25000" name="adj1"/>
              <a:gd fmla="val 50000" name="adj2"/>
              <a:gd fmla="val 25000" name="adj3"/>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9"/>
          <p:cNvSpPr txBox="1"/>
          <p:nvPr/>
        </p:nvSpPr>
        <p:spPr>
          <a:xfrm>
            <a:off x="761325" y="1352550"/>
            <a:ext cx="16104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it" sz="1200">
                <a:latin typeface="Helvetica Neue"/>
                <a:ea typeface="Helvetica Neue"/>
                <a:cs typeface="Helvetica Neue"/>
                <a:sym typeface="Helvetica Neue"/>
              </a:rPr>
              <a:t>assignTimestamps</a:t>
            </a:r>
            <a:endParaRPr b="1" sz="1200">
              <a:latin typeface="Helvetica Neue"/>
              <a:ea typeface="Helvetica Neue"/>
              <a:cs typeface="Helvetica Neue"/>
              <a:sym typeface="Helvetica Neue"/>
            </a:endParaRPr>
          </a:p>
          <a:p>
            <a:pPr indent="0" lvl="0" marL="0" rtl="0" algn="l">
              <a:spcBef>
                <a:spcPts val="0"/>
              </a:spcBef>
              <a:spcAft>
                <a:spcPts val="0"/>
              </a:spcAft>
              <a:buClr>
                <a:schemeClr val="accent6"/>
              </a:buClr>
              <a:buSzPts val="1100"/>
              <a:buFont typeface="Arial"/>
              <a:buNone/>
            </a:pPr>
            <a:r>
              <a:rPr b="1" lang="it" sz="1200">
                <a:latin typeface="Helvetica Neue"/>
                <a:ea typeface="Helvetica Neue"/>
                <a:cs typeface="Helvetica Neue"/>
                <a:sym typeface="Helvetica Neue"/>
              </a:rPr>
              <a:t>AndWatermarks</a:t>
            </a:r>
            <a:endParaRPr b="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idx="4294967295" type="title"/>
          </p:nvPr>
        </p:nvSpPr>
        <p:spPr>
          <a:xfrm>
            <a:off x="914400" y="181478"/>
            <a:ext cx="7315200" cy="5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2600">
                <a:solidFill>
                  <a:srgbClr val="073763"/>
                </a:solidFill>
              </a:rPr>
              <a:t>Query 3 Throughput</a:t>
            </a:r>
            <a:endParaRPr sz="2600">
              <a:solidFill>
                <a:srgbClr val="073763"/>
              </a:solidFill>
            </a:endParaRPr>
          </a:p>
        </p:txBody>
      </p:sp>
      <p:pic>
        <p:nvPicPr>
          <p:cNvPr id="348" name="Google Shape;348;p50" title="Grafico"/>
          <p:cNvPicPr preferRelativeResize="0"/>
          <p:nvPr/>
        </p:nvPicPr>
        <p:blipFill>
          <a:blip r:embed="rId3">
            <a:alphaModFix/>
          </a:blip>
          <a:stretch>
            <a:fillRect/>
          </a:stretch>
        </p:blipFill>
        <p:spPr>
          <a:xfrm>
            <a:off x="4699625" y="2272200"/>
            <a:ext cx="3880815" cy="2399624"/>
          </a:xfrm>
          <a:prstGeom prst="rect">
            <a:avLst/>
          </a:prstGeom>
          <a:noFill/>
          <a:ln>
            <a:noFill/>
          </a:ln>
        </p:spPr>
      </p:pic>
      <p:pic>
        <p:nvPicPr>
          <p:cNvPr id="349" name="Google Shape;349;p50" title="Grafico"/>
          <p:cNvPicPr preferRelativeResize="0"/>
          <p:nvPr/>
        </p:nvPicPr>
        <p:blipFill>
          <a:blip r:embed="rId4">
            <a:alphaModFix/>
          </a:blip>
          <a:stretch>
            <a:fillRect/>
          </a:stretch>
        </p:blipFill>
        <p:spPr>
          <a:xfrm>
            <a:off x="679875" y="1319225"/>
            <a:ext cx="3880800" cy="2399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Query 3 Latenza Window 24h</a:t>
            </a:r>
            <a:endParaRPr sz="2600">
              <a:solidFill>
                <a:srgbClr val="073763"/>
              </a:solidFill>
            </a:endParaRPr>
          </a:p>
          <a:p>
            <a:pPr indent="0" lvl="0" marL="0" rtl="0" algn="ctr">
              <a:spcBef>
                <a:spcPts val="0"/>
              </a:spcBef>
              <a:spcAft>
                <a:spcPts val="0"/>
              </a:spcAft>
              <a:buNone/>
            </a:pPr>
            <a:r>
              <a:t/>
            </a:r>
            <a:endParaRPr sz="1900"/>
          </a:p>
        </p:txBody>
      </p:sp>
      <p:pic>
        <p:nvPicPr>
          <p:cNvPr id="355" name="Google Shape;355;p51" title="Chart"/>
          <p:cNvPicPr preferRelativeResize="0"/>
          <p:nvPr/>
        </p:nvPicPr>
        <p:blipFill>
          <a:blip r:embed="rId3">
            <a:alphaModFix/>
          </a:blip>
          <a:stretch>
            <a:fillRect/>
          </a:stretch>
        </p:blipFill>
        <p:spPr>
          <a:xfrm>
            <a:off x="1709750" y="1054825"/>
            <a:ext cx="5724501" cy="353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Query 3 Latenza Window 7d</a:t>
            </a:r>
            <a:endParaRPr sz="2600">
              <a:solidFill>
                <a:srgbClr val="073763"/>
              </a:solidFill>
            </a:endParaRPr>
          </a:p>
          <a:p>
            <a:pPr indent="0" lvl="0" marL="0" rtl="0" algn="ctr">
              <a:spcBef>
                <a:spcPts val="0"/>
              </a:spcBef>
              <a:spcAft>
                <a:spcPts val="0"/>
              </a:spcAft>
              <a:buNone/>
            </a:pPr>
            <a:r>
              <a:t/>
            </a:r>
            <a:endParaRPr sz="2800">
              <a:solidFill>
                <a:srgbClr val="0000FF"/>
              </a:solidFill>
            </a:endParaRPr>
          </a:p>
        </p:txBody>
      </p:sp>
      <p:pic>
        <p:nvPicPr>
          <p:cNvPr id="361" name="Google Shape;361;p52" title="Grafico"/>
          <p:cNvPicPr preferRelativeResize="0"/>
          <p:nvPr/>
        </p:nvPicPr>
        <p:blipFill>
          <a:blip r:embed="rId3">
            <a:alphaModFix/>
          </a:blip>
          <a:stretch>
            <a:fillRect/>
          </a:stretch>
        </p:blipFill>
        <p:spPr>
          <a:xfrm>
            <a:off x="1709750" y="1042450"/>
            <a:ext cx="5724501" cy="353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idx="4294967295" type="body"/>
          </p:nvPr>
        </p:nvSpPr>
        <p:spPr>
          <a:xfrm>
            <a:off x="914400" y="1447800"/>
            <a:ext cx="7315200" cy="178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73763"/>
              </a:buClr>
              <a:buSzPts val="1500"/>
              <a:buChar char="●"/>
            </a:pPr>
            <a:r>
              <a:rPr lang="it" sz="1600">
                <a:solidFill>
                  <a:srgbClr val="000000"/>
                </a:solidFill>
              </a:rPr>
              <a:t>Latenza:</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tramite Map, associato ad ogni tupla il timestamp corrente all’applicazione</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all’interno della finestra viene selezionato il </a:t>
            </a:r>
            <a:r>
              <a:rPr b="1" lang="it" sz="1600">
                <a:solidFill>
                  <a:srgbClr val="000000"/>
                </a:solidFill>
                <a:latin typeface="Roboto Condensed"/>
                <a:ea typeface="Roboto Condensed"/>
                <a:cs typeface="Roboto Condensed"/>
                <a:sym typeface="Roboto Condensed"/>
              </a:rPr>
              <a:t>massimo ts</a:t>
            </a:r>
            <a:r>
              <a:rPr lang="it" sz="1600">
                <a:solidFill>
                  <a:srgbClr val="000000"/>
                </a:solidFill>
              </a:rPr>
              <a:t> per ogni chiave</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all’interno della process viene calcolato il massimo ts per ogni finestra da </a:t>
            </a:r>
            <a:r>
              <a:rPr lang="it" sz="1600">
                <a:solidFill>
                  <a:srgbClr val="000000"/>
                </a:solidFill>
              </a:rPr>
              <a:t>sottrarre</a:t>
            </a:r>
            <a:r>
              <a:rPr lang="it" sz="1600">
                <a:solidFill>
                  <a:srgbClr val="000000"/>
                </a:solidFill>
              </a:rPr>
              <a:t> al timestamp corrente nella process.</a:t>
            </a:r>
            <a:endParaRPr sz="1600">
              <a:solidFill>
                <a:srgbClr val="000000"/>
              </a:solidFill>
            </a:endParaRPr>
          </a:p>
          <a:p>
            <a:pPr indent="0" lvl="0" marL="457200" marR="0" rtl="0" algn="l">
              <a:lnSpc>
                <a:spcPct val="115000"/>
              </a:lnSpc>
              <a:spcBef>
                <a:spcPts val="1600"/>
              </a:spcBef>
              <a:spcAft>
                <a:spcPts val="0"/>
              </a:spcAft>
              <a:buNone/>
            </a:pPr>
            <a:r>
              <a:t/>
            </a:r>
            <a:endParaRPr sz="1600">
              <a:solidFill>
                <a:srgbClr val="000000"/>
              </a:solidFill>
            </a:endParaRPr>
          </a:p>
          <a:p>
            <a:pPr indent="0" lvl="0" marL="0" marR="0" rtl="0" algn="l">
              <a:lnSpc>
                <a:spcPct val="115000"/>
              </a:lnSpc>
              <a:spcBef>
                <a:spcPts val="1600"/>
              </a:spcBef>
              <a:spcAft>
                <a:spcPts val="1600"/>
              </a:spcAft>
              <a:buNone/>
            </a:pPr>
            <a:r>
              <a:t/>
            </a:r>
            <a:endParaRPr sz="1600">
              <a:solidFill>
                <a:srgbClr val="000000"/>
              </a:solidFill>
            </a:endParaRPr>
          </a:p>
        </p:txBody>
      </p:sp>
      <p:sp>
        <p:nvSpPr>
          <p:cNvPr id="367" name="Google Shape;367;p53"/>
          <p:cNvSpPr txBox="1"/>
          <p:nvPr>
            <p:ph type="ctrTitle"/>
          </p:nvPr>
        </p:nvSpPr>
        <p:spPr>
          <a:xfrm>
            <a:off x="534200" y="352850"/>
            <a:ext cx="6645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it" sz="2600">
                <a:solidFill>
                  <a:srgbClr val="073763"/>
                </a:solidFill>
              </a:rPr>
              <a:t>Metriche: Calcolo Latenza</a:t>
            </a:r>
            <a:endParaRPr sz="2600">
              <a:solidFill>
                <a:srgbClr val="07376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aphicFrame>
        <p:nvGraphicFramePr>
          <p:cNvPr id="372" name="Google Shape;372;p54"/>
          <p:cNvGraphicFramePr/>
          <p:nvPr/>
        </p:nvGraphicFramePr>
        <p:xfrm>
          <a:off x="1559525" y="1944650"/>
          <a:ext cx="3000000" cy="3000000"/>
        </p:xfrm>
        <a:graphic>
          <a:graphicData uri="http://schemas.openxmlformats.org/drawingml/2006/table">
            <a:tbl>
              <a:tblPr bandCol="1" bandRow="1">
                <a:noFill/>
                <a:tableStyleId>{DC558590-FE34-4581-8BB6-88F1AC41CAA4}</a:tableStyleId>
              </a:tblPr>
              <a:tblGrid>
                <a:gridCol w="770575"/>
                <a:gridCol w="770575"/>
                <a:gridCol w="770575"/>
                <a:gridCol w="770575"/>
              </a:tblGrid>
              <a:tr h="171450">
                <a:tc gridSpan="4">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Latenza  Media [ms]</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hMerge="1"/>
                <a:tc hMerge="1"/>
              </a:tr>
              <a:tr h="12700">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Window Size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24 ore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7 Giorni</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1 Mese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Query1</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233,2668024</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236,5721393</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216,18</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Query2</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258,0042644</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1000"/>
                        </a:spcAft>
                        <a:buNone/>
                      </a:pPr>
                      <a:r>
                        <a:rPr lang="it" sz="800">
                          <a:latin typeface="Linux Libertine"/>
                          <a:ea typeface="Linux Libertine"/>
                          <a:cs typeface="Linux Libertine"/>
                          <a:sym typeface="Linux Libertine"/>
                        </a:rPr>
                        <a:t> 313,4527363</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2700">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Query3</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303,2980769</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381,4975124</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graphicFrame>
        <p:nvGraphicFramePr>
          <p:cNvPr id="373" name="Google Shape;373;p54"/>
          <p:cNvGraphicFramePr/>
          <p:nvPr/>
        </p:nvGraphicFramePr>
        <p:xfrm>
          <a:off x="5181600" y="1447800"/>
          <a:ext cx="3000000" cy="3000000"/>
        </p:xfrm>
        <a:graphic>
          <a:graphicData uri="http://schemas.openxmlformats.org/drawingml/2006/table">
            <a:tbl>
              <a:tblPr bandCol="1" bandRow="1">
                <a:noFill/>
                <a:tableStyleId>{DC558590-FE34-4581-8BB6-88F1AC41CAA4}</a:tableStyleId>
              </a:tblPr>
              <a:tblGrid>
                <a:gridCol w="616450"/>
                <a:gridCol w="616450"/>
                <a:gridCol w="616450"/>
                <a:gridCol w="616450"/>
                <a:gridCol w="616450"/>
              </a:tblGrid>
              <a:tr h="171450">
                <a:tc gridSpan="5">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Throughput  Medio [Record/s]</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hMerge="1"/>
                <a:tc hMerge="1"/>
                <a:tc hMerge="1"/>
              </a:tr>
              <a:tr h="12700">
                <a:tc>
                  <a:txBody>
                    <a:bodyPr/>
                    <a:lstStyle/>
                    <a:p>
                      <a:pPr indent="0" lvl="0" marL="0" rtl="0" algn="ctr">
                        <a:spcBef>
                          <a:spcPts val="0"/>
                        </a:spcBef>
                        <a:spcAft>
                          <a:spcPts val="1000"/>
                        </a:spcAft>
                        <a:buNone/>
                      </a:pPr>
                      <a:r>
                        <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Window Size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24 ore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7 Giorni</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1 Mese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rowSpan="3">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Source</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Query1</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1.138,80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1000"/>
                        </a:spcAft>
                        <a:buNone/>
                      </a:pPr>
                      <a:r>
                        <a:rPr lang="it" sz="800">
                          <a:latin typeface="Linux Libertine"/>
                          <a:ea typeface="Linux Libertine"/>
                          <a:cs typeface="Linux Libertine"/>
                          <a:sym typeface="Linux Libertine"/>
                        </a:rPr>
                        <a:t>1.154,26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1.116,42</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vMerge="1"/>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Query2</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1.441,221</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1000"/>
                        </a:spcAft>
                        <a:buNone/>
                      </a:pPr>
                      <a:r>
                        <a:rPr lang="it" sz="800">
                          <a:latin typeface="Linux Libertine"/>
                          <a:ea typeface="Linux Libertine"/>
                          <a:cs typeface="Linux Libertine"/>
                          <a:sym typeface="Linux Libertine"/>
                        </a:rPr>
                        <a:t>1.256,812</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vMerge="1"/>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Query3</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1.046,118</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1.077,745</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rowSpan="3">
                  <a:txBody>
                    <a:bodyPr/>
                    <a:lstStyle/>
                    <a:p>
                      <a:pPr indent="0" lvl="0" marL="0" rtl="0" algn="ctr">
                        <a:spcBef>
                          <a:spcPts val="0"/>
                        </a:spcBef>
                        <a:spcAft>
                          <a:spcPts val="0"/>
                        </a:spcAft>
                        <a:buNone/>
                      </a:pPr>
                      <a:r>
                        <a:rPr b="1" lang="it" sz="800">
                          <a:latin typeface="Linux Libertine"/>
                          <a:ea typeface="Linux Libertine"/>
                          <a:cs typeface="Linux Libertine"/>
                          <a:sym typeface="Linux Libertine"/>
                        </a:rPr>
                        <a:t>Sink</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Query1</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29,719</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7,3740</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1,965</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vMerge="1"/>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Query2</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29,382</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6,6765</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71450">
                <a:tc vMerge="1"/>
                <a:tc>
                  <a:txBody>
                    <a:bodyPr/>
                    <a:lstStyle/>
                    <a:p>
                      <a:pPr indent="0" lvl="0" marL="0" rtl="0" algn="ctr">
                        <a:spcBef>
                          <a:spcPts val="0"/>
                        </a:spcBef>
                        <a:spcAft>
                          <a:spcPts val="1000"/>
                        </a:spcAft>
                        <a:buNone/>
                      </a:pPr>
                      <a:r>
                        <a:rPr b="1" lang="it" sz="800">
                          <a:latin typeface="Linux Libertine"/>
                          <a:ea typeface="Linux Libertine"/>
                          <a:cs typeface="Linux Libertine"/>
                          <a:sym typeface="Linux Libertine"/>
                        </a:rPr>
                        <a:t>Query3</a:t>
                      </a:r>
                      <a:endParaRPr b="1"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107,102</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rPr lang="it" sz="800">
                          <a:latin typeface="Linux Libertine"/>
                          <a:ea typeface="Linux Libertine"/>
                          <a:cs typeface="Linux Libertine"/>
                          <a:sym typeface="Linux Libertine"/>
                        </a:rPr>
                        <a:t>33,744</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spcBef>
                          <a:spcPts val="0"/>
                        </a:spcBef>
                        <a:spcAft>
                          <a:spcPts val="1000"/>
                        </a:spcAft>
                        <a:buNone/>
                      </a:pPr>
                      <a:r>
                        <a:t/>
                      </a:r>
                      <a:endParaRPr sz="800">
                        <a:latin typeface="Linux Libertine"/>
                        <a:ea typeface="Linux Libertine"/>
                        <a:cs typeface="Linux Libertine"/>
                        <a:sym typeface="Linux Libertine"/>
                      </a:endParaRPr>
                    </a:p>
                  </a:txBody>
                  <a:tcPr marT="34925" marB="34925" marR="34925" marL="343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74" name="Google Shape;374;p5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1100"/>
              <a:buFont typeface="Arial"/>
              <a:buNone/>
            </a:pPr>
            <a:r>
              <a:rPr lang="it" sz="2600">
                <a:solidFill>
                  <a:srgbClr val="073763"/>
                </a:solidFill>
              </a:rPr>
              <a:t>Risultati</a:t>
            </a:r>
            <a:endParaRPr sz="2600">
              <a:solidFill>
                <a:srgbClr val="073763"/>
              </a:solidFill>
            </a:endParaRPr>
          </a:p>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idx="4294967295" type="ctrTitle"/>
          </p:nvPr>
        </p:nvSpPr>
        <p:spPr>
          <a:xfrm>
            <a:off x="2034351" y="42235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solidFill>
                  <a:srgbClr val="073763"/>
                </a:solidFill>
              </a:rPr>
              <a:t>Conclusioni</a:t>
            </a:r>
            <a:endParaRPr sz="2600">
              <a:solidFill>
                <a:srgbClr val="073763"/>
              </a:solidFill>
            </a:endParaRPr>
          </a:p>
          <a:p>
            <a:pPr indent="0" lvl="0" marL="0" rtl="0" algn="ctr">
              <a:spcBef>
                <a:spcPts val="0"/>
              </a:spcBef>
              <a:spcAft>
                <a:spcPts val="0"/>
              </a:spcAft>
              <a:buNone/>
            </a:pPr>
            <a:r>
              <a:t/>
            </a:r>
            <a:endParaRPr sz="2600"/>
          </a:p>
        </p:txBody>
      </p:sp>
      <p:sp>
        <p:nvSpPr>
          <p:cNvPr id="380" name="Google Shape;380;p55"/>
          <p:cNvSpPr txBox="1"/>
          <p:nvPr/>
        </p:nvSpPr>
        <p:spPr>
          <a:xfrm>
            <a:off x="892775" y="1385825"/>
            <a:ext cx="7768500" cy="293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Flink marca l’inizio della finestra a partire dal 1 gennaio 1970</a:t>
            </a:r>
            <a:endParaRPr>
              <a:latin typeface="Roboto Condensed Light"/>
              <a:ea typeface="Roboto Condensed Light"/>
              <a:cs typeface="Roboto Condensed Light"/>
              <a:sym typeface="Roboto Condensed Light"/>
            </a:endParaRPr>
          </a:p>
          <a:p>
            <a:pPr indent="-317500" lvl="1" marL="9144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es: nel caso della finestra mensile la data di inizio della prima finestra è il 3 agosto 2015</a:t>
            </a:r>
            <a:endParaRPr>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I valori ottenuti per le metriche  sono dipendenti dal fattore di scala K= 1/8000 utilizzato nello streaming</a:t>
            </a:r>
            <a:br>
              <a:rPr lang="it">
                <a:latin typeface="Roboto Condensed Light"/>
                <a:ea typeface="Roboto Condensed Light"/>
                <a:cs typeface="Roboto Condensed Light"/>
                <a:sym typeface="Roboto Condensed Light"/>
              </a:rPr>
            </a:b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Le metriche sono state misurate in locale, in caso di cluster è necessaria sincronizzazione</a:t>
            </a:r>
            <a:br>
              <a:rPr lang="it">
                <a:latin typeface="Roboto Condensed Light"/>
                <a:ea typeface="Roboto Condensed Light"/>
                <a:cs typeface="Roboto Condensed Light"/>
                <a:sym typeface="Roboto Condensed Light"/>
              </a:rPr>
            </a:b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A differenza di altri framework DSP, Flink permette di implementare finestre user-defined</a:t>
            </a:r>
            <a:br>
              <a:rPr lang="it">
                <a:latin typeface="Roboto Condensed Light"/>
                <a:ea typeface="Roboto Condensed Light"/>
                <a:cs typeface="Roboto Condensed Light"/>
                <a:sym typeface="Roboto Condensed Light"/>
              </a:rPr>
            </a:b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it">
                <a:latin typeface="Roboto Condensed Light"/>
                <a:ea typeface="Roboto Condensed Light"/>
                <a:cs typeface="Roboto Condensed Light"/>
                <a:sym typeface="Roboto Condensed Light"/>
              </a:rPr>
              <a:t>Flink è stato scelto per le </a:t>
            </a:r>
            <a:r>
              <a:rPr lang="it">
                <a:latin typeface="Roboto Condensed Light"/>
                <a:ea typeface="Roboto Condensed Light"/>
                <a:cs typeface="Roboto Condensed Light"/>
                <a:sym typeface="Roboto Condensed Light"/>
              </a:rPr>
              <a:t>similitudini</a:t>
            </a:r>
            <a:r>
              <a:rPr lang="it">
                <a:latin typeface="Roboto Condensed Light"/>
                <a:ea typeface="Roboto Condensed Light"/>
                <a:cs typeface="Roboto Condensed Light"/>
                <a:sym typeface="Roboto Condensed Light"/>
              </a:rPr>
              <a:t> con Apache Spark</a:t>
            </a:r>
            <a:endParaRPr>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4294967295" type="title"/>
          </p:nvPr>
        </p:nvSpPr>
        <p:spPr>
          <a:xfrm>
            <a:off x="914400" y="350478"/>
            <a:ext cx="7315200" cy="5370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it" sz="2600">
                <a:solidFill>
                  <a:srgbClr val="073763"/>
                </a:solidFill>
              </a:rPr>
              <a:t>Docker Compose</a:t>
            </a:r>
            <a:endParaRPr sz="2600">
              <a:solidFill>
                <a:srgbClr val="073763"/>
              </a:solidFill>
            </a:endParaRPr>
          </a:p>
        </p:txBody>
      </p:sp>
      <p:sp>
        <p:nvSpPr>
          <p:cNvPr id="171" name="Google Shape;171;p32"/>
          <p:cNvSpPr/>
          <p:nvPr/>
        </p:nvSpPr>
        <p:spPr>
          <a:xfrm>
            <a:off x="5036650" y="900675"/>
            <a:ext cx="3807600" cy="4166700"/>
          </a:xfrm>
          <a:prstGeom prst="snip1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KAFKA_OFFSETS_TOPIC_REPLICATION_FACTOR</a:t>
            </a:r>
            <a:r>
              <a:rPr lang="it" sz="900">
                <a:solidFill>
                  <a:srgbClr val="A9B7C6"/>
                </a:solidFill>
                <a:latin typeface="Courier New"/>
                <a:ea typeface="Courier New"/>
                <a:cs typeface="Courier New"/>
                <a:sym typeface="Courier New"/>
              </a:rPr>
              <a:t>: 1</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labels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kompose.service.type</a:t>
            </a:r>
            <a:r>
              <a:rPr lang="it" sz="900">
                <a:solidFill>
                  <a:srgbClr val="A9B7C6"/>
                </a:solidFill>
                <a:latin typeface="Courier New"/>
                <a:ea typeface="Courier New"/>
                <a:cs typeface="Courier New"/>
                <a:sym typeface="Courier New"/>
              </a:rPr>
              <a:t>: LoadBalancer</a:t>
            </a:r>
            <a:endParaRPr i="1" sz="900">
              <a:solidFill>
                <a:srgbClr val="629755"/>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i="1" lang="it" sz="900">
                <a:solidFill>
                  <a:srgbClr val="629755"/>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jobmanager</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image</a:t>
            </a:r>
            <a:r>
              <a:rPr lang="it" sz="900">
                <a:solidFill>
                  <a:srgbClr val="A9B7C6"/>
                </a:solidFill>
                <a:latin typeface="Courier New"/>
                <a:ea typeface="Courier New"/>
                <a:cs typeface="Courier New"/>
                <a:sym typeface="Courier New"/>
              </a:rPr>
              <a:t>: flink</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hostname</a:t>
            </a:r>
            <a:r>
              <a:rPr lang="it" sz="900">
                <a:solidFill>
                  <a:srgbClr val="A9B7C6"/>
                </a:solidFill>
                <a:latin typeface="Courier New"/>
                <a:ea typeface="Courier New"/>
                <a:cs typeface="Courier New"/>
                <a:sym typeface="Courier New"/>
              </a:rPr>
              <a:t>: 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container_name</a:t>
            </a:r>
            <a:r>
              <a:rPr lang="it" sz="900">
                <a:solidFill>
                  <a:srgbClr val="A9B7C6"/>
                </a:solidFill>
                <a:latin typeface="Courier New"/>
                <a:ea typeface="Courier New"/>
                <a:cs typeface="Courier New"/>
                <a:sym typeface="Courier New"/>
              </a:rPr>
              <a:t>: 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expose</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ports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command</a:t>
            </a:r>
            <a:r>
              <a:rPr lang="it" sz="900">
                <a:solidFill>
                  <a:srgbClr val="A9B7C6"/>
                </a:solidFill>
                <a:latin typeface="Courier New"/>
                <a:ea typeface="Courier New"/>
                <a:cs typeface="Courier New"/>
                <a:sym typeface="Courier New"/>
              </a:rPr>
              <a:t>: 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tty</a:t>
            </a:r>
            <a:r>
              <a:rPr lang="it" sz="900">
                <a:solidFill>
                  <a:srgbClr val="A9B7C6"/>
                </a:solidFill>
                <a:latin typeface="Courier New"/>
                <a:ea typeface="Courier New"/>
                <a:cs typeface="Courier New"/>
                <a:sym typeface="Courier New"/>
              </a:rPr>
              <a:t>: true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stdin_open</a:t>
            </a:r>
            <a:r>
              <a:rPr lang="it" sz="900">
                <a:solidFill>
                  <a:srgbClr val="A9B7C6"/>
                </a:solidFill>
                <a:latin typeface="Courier New"/>
                <a:ea typeface="Courier New"/>
                <a:cs typeface="Courier New"/>
                <a:sym typeface="Courier New"/>
              </a:rPr>
              <a:t>: true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environment</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 JOB_MANAGER_RPC_ADDRESS=jobmanager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volumes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 ./data/flink:/data</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taskmanager</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image</a:t>
            </a:r>
            <a:r>
              <a:rPr lang="it" sz="900">
                <a:solidFill>
                  <a:srgbClr val="A9B7C6"/>
                </a:solidFill>
                <a:latin typeface="Courier New"/>
                <a:ea typeface="Courier New"/>
                <a:cs typeface="Courier New"/>
                <a:sym typeface="Courier New"/>
              </a:rPr>
              <a:t>: flink</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hostname</a:t>
            </a:r>
            <a:r>
              <a:rPr lang="it" sz="900">
                <a:solidFill>
                  <a:srgbClr val="A9B7C6"/>
                </a:solidFill>
                <a:latin typeface="Courier New"/>
                <a:ea typeface="Courier New"/>
                <a:cs typeface="Courier New"/>
                <a:sym typeface="Courier New"/>
              </a:rPr>
              <a:t>: taskmanager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container_name</a:t>
            </a:r>
            <a:r>
              <a:rPr lang="it" sz="900">
                <a:solidFill>
                  <a:srgbClr val="A9B7C6"/>
                </a:solidFill>
                <a:latin typeface="Courier New"/>
                <a:ea typeface="Courier New"/>
                <a:cs typeface="Courier New"/>
                <a:sym typeface="Courier New"/>
              </a:rPr>
              <a:t>: taskmanager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expose</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 </a:t>
            </a:r>
            <a:r>
              <a:rPr lang="it" sz="900">
                <a:solidFill>
                  <a:srgbClr val="6A8759"/>
                </a:solidFill>
                <a:latin typeface="Courier New"/>
                <a:ea typeface="Courier New"/>
                <a:cs typeface="Courier New"/>
                <a:sym typeface="Courier New"/>
              </a:rPr>
              <a:t>"</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depends_on</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 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command</a:t>
            </a:r>
            <a:r>
              <a:rPr lang="it" sz="900">
                <a:solidFill>
                  <a:srgbClr val="A9B7C6"/>
                </a:solidFill>
                <a:latin typeface="Courier New"/>
                <a:ea typeface="Courier New"/>
                <a:cs typeface="Courier New"/>
                <a:sym typeface="Courier New"/>
              </a:rPr>
              <a:t>: taskmanager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environment</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 JOB_MANAGER_RPC_ADDRESS=jobmanager</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72" name="Google Shape;172;p32"/>
          <p:cNvSpPr/>
          <p:nvPr/>
        </p:nvSpPr>
        <p:spPr>
          <a:xfrm>
            <a:off x="669050" y="932175"/>
            <a:ext cx="3807600" cy="4166700"/>
          </a:xfrm>
          <a:prstGeom prst="snip1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900">
                <a:solidFill>
                  <a:srgbClr val="CC7832"/>
                </a:solidFill>
                <a:latin typeface="Courier New"/>
                <a:ea typeface="Courier New"/>
                <a:cs typeface="Courier New"/>
                <a:sym typeface="Courier New"/>
              </a:rPr>
              <a:t>version</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'3'</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CC7832"/>
                </a:solidFill>
                <a:latin typeface="Courier New"/>
                <a:ea typeface="Courier New"/>
                <a:cs typeface="Courier New"/>
                <a:sym typeface="Courier New"/>
              </a:rPr>
              <a:t>services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zookeeper</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image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confluentinc/cp-zookeeper:5.2.1</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hostname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zookeeper</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container_name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zookeeper</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ports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 </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environment</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ZOOKEEPER_CLIENT_PORT</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2181</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ZOOKEEPER_TICK_TIME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2000</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broker</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image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confluentinc/cp-kafka:5.2.1</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hostname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broker</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container_name</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broker</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depends_on</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 </a:t>
            </a:r>
            <a:r>
              <a:rPr lang="it" sz="900">
                <a:latin typeface="Courier New"/>
                <a:ea typeface="Courier New"/>
                <a:cs typeface="Courier New"/>
                <a:sym typeface="Courier New"/>
              </a:rPr>
              <a:t>zookeeper</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ports</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 </a:t>
            </a:r>
            <a:r>
              <a:rPr lang="it" sz="900">
                <a:latin typeface="Courier New"/>
                <a:ea typeface="Courier New"/>
                <a:cs typeface="Courier New"/>
                <a:sym typeface="Courier New"/>
              </a:rPr>
              <a:t>"29092:29092"</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6A8759"/>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"9092:9092"</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environment</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KAFKA_BROKER_ID</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1</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KAFKA_CREATE_TOPICS</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'flink'</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KAFKA_ZOOKEEPER_CONNECT</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'zookeeper:2181'</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KAFKA_LISTENER_SECURITY_PROTOCOL_MAP</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PLAINTEXT:PLAINTEXT,PLAINTEXT_HOST:PLAINTEXT</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KAFKA_ADVERTISED_LISTENERS</a:t>
            </a:r>
            <a:r>
              <a:rPr lang="it" sz="900">
                <a:solidFill>
                  <a:srgbClr val="A9B7C6"/>
                </a:solidFill>
                <a:latin typeface="Courier New"/>
                <a:ea typeface="Courier New"/>
                <a:cs typeface="Courier New"/>
                <a:sym typeface="Courier New"/>
              </a:rPr>
              <a:t>: </a:t>
            </a:r>
            <a:r>
              <a:rPr lang="it" sz="900">
                <a:latin typeface="Courier New"/>
                <a:ea typeface="Courier New"/>
                <a:cs typeface="Courier New"/>
                <a:sym typeface="Courier New"/>
              </a:rPr>
              <a:t>PLAINTEXT://broker:,PLAINTEXT_HOST://localhost:9092</a:t>
            </a:r>
            <a:endParaRPr sz="900">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endParaRPr/>
          </a:p>
        </p:txBody>
      </p:sp>
      <p:pic>
        <p:nvPicPr>
          <p:cNvPr id="173" name="Google Shape;173;p32"/>
          <p:cNvPicPr preferRelativeResize="0"/>
          <p:nvPr/>
        </p:nvPicPr>
        <p:blipFill>
          <a:blip r:embed="rId3">
            <a:alphaModFix/>
          </a:blip>
          <a:stretch>
            <a:fillRect/>
          </a:stretch>
        </p:blipFill>
        <p:spPr>
          <a:xfrm>
            <a:off x="6175325" y="390316"/>
            <a:ext cx="457325" cy="45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ctrTitle"/>
          </p:nvPr>
        </p:nvSpPr>
        <p:spPr>
          <a:xfrm>
            <a:off x="564725" y="352850"/>
            <a:ext cx="66144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solidFill>
                  <a:srgbClr val="073763"/>
                </a:solidFill>
              </a:rPr>
              <a:t>Fase Iniziale: Analisi del dataset</a:t>
            </a:r>
            <a:endParaRPr>
              <a:solidFill>
                <a:srgbClr val="073763"/>
              </a:solidFill>
            </a:endParaRPr>
          </a:p>
          <a:p>
            <a:pPr indent="0" lvl="0" marL="0" rtl="0" algn="ctr">
              <a:spcBef>
                <a:spcPts val="0"/>
              </a:spcBef>
              <a:spcAft>
                <a:spcPts val="0"/>
              </a:spcAft>
              <a:buNone/>
            </a:pPr>
            <a:r>
              <a:t/>
            </a:r>
            <a:endParaRPr sz="2600">
              <a:solidFill>
                <a:srgbClr val="0000FF"/>
              </a:solidFill>
            </a:endParaRPr>
          </a:p>
        </p:txBody>
      </p:sp>
      <p:sp>
        <p:nvSpPr>
          <p:cNvPr id="179" name="Google Shape;179;p33"/>
          <p:cNvSpPr txBox="1"/>
          <p:nvPr/>
        </p:nvSpPr>
        <p:spPr>
          <a:xfrm>
            <a:off x="925950" y="1587125"/>
            <a:ext cx="4994700" cy="302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Condensed Light"/>
              <a:buChar char="●"/>
            </a:pPr>
            <a:r>
              <a:rPr lang="it" sz="1600">
                <a:latin typeface="Roboto Condensed Light"/>
                <a:ea typeface="Roboto Condensed Light"/>
                <a:cs typeface="Roboto Condensed Light"/>
                <a:sym typeface="Roboto Condensed Light"/>
              </a:rPr>
              <a:t>Tempo del Delay espresso in molteplici modi</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it" sz="1600">
                <a:latin typeface="Roboto Condensed Light"/>
                <a:ea typeface="Roboto Condensed Light"/>
                <a:cs typeface="Roboto Condensed Light"/>
                <a:sym typeface="Roboto Condensed Light"/>
              </a:rPr>
              <a:t>Presenza di dati errati</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it" sz="1600">
                <a:latin typeface="Roboto Condensed Light"/>
                <a:ea typeface="Roboto Condensed Light"/>
                <a:cs typeface="Roboto Condensed Light"/>
                <a:sym typeface="Roboto Condensed Light"/>
              </a:rPr>
              <a:t>Selezione campi di interesse</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it" sz="1600">
                <a:latin typeface="Roboto Condensed Light"/>
                <a:ea typeface="Roboto Condensed Light"/>
                <a:cs typeface="Roboto Condensed Light"/>
                <a:sym typeface="Roboto Condensed Light"/>
              </a:rPr>
              <a:t>Presenza valori nulli </a:t>
            </a:r>
            <a:endParaRPr sz="1600">
              <a:latin typeface="Roboto Condensed Light"/>
              <a:ea typeface="Roboto Condensed Light"/>
              <a:cs typeface="Roboto Condensed Light"/>
              <a:sym typeface="Roboto Condensed Light"/>
            </a:endParaRPr>
          </a:p>
        </p:txBody>
      </p:sp>
      <p:sp>
        <p:nvSpPr>
          <p:cNvPr id="180" name="Google Shape;180;p33"/>
          <p:cNvSpPr/>
          <p:nvPr/>
        </p:nvSpPr>
        <p:spPr>
          <a:xfrm>
            <a:off x="7555800" y="2895950"/>
            <a:ext cx="1264248" cy="9461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ott-12</a:t>
            </a:r>
            <a:endParaRPr/>
          </a:p>
        </p:txBody>
      </p:sp>
      <p:sp>
        <p:nvSpPr>
          <p:cNvPr id="181" name="Google Shape;181;p33"/>
          <p:cNvSpPr/>
          <p:nvPr/>
        </p:nvSpPr>
        <p:spPr>
          <a:xfrm>
            <a:off x="6675900" y="2428650"/>
            <a:ext cx="1264248" cy="9461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t>40 MINUTES</a:t>
            </a:r>
            <a:endParaRPr sz="1100"/>
          </a:p>
        </p:txBody>
      </p:sp>
      <p:sp>
        <p:nvSpPr>
          <p:cNvPr id="182" name="Google Shape;182;p33"/>
          <p:cNvSpPr/>
          <p:nvPr/>
        </p:nvSpPr>
        <p:spPr>
          <a:xfrm>
            <a:off x="6371100" y="3266850"/>
            <a:ext cx="1264248" cy="9461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100"/>
              <a:t>40 MINUTOS</a:t>
            </a:r>
            <a:endParaRPr sz="1100"/>
          </a:p>
        </p:txBody>
      </p:sp>
      <p:pic>
        <p:nvPicPr>
          <p:cNvPr id="183" name="Google Shape;183;p33"/>
          <p:cNvPicPr preferRelativeResize="0"/>
          <p:nvPr/>
        </p:nvPicPr>
        <p:blipFill>
          <a:blip r:embed="rId3">
            <a:alphaModFix/>
          </a:blip>
          <a:stretch>
            <a:fillRect/>
          </a:stretch>
        </p:blipFill>
        <p:spPr>
          <a:xfrm>
            <a:off x="5092951" y="3266850"/>
            <a:ext cx="1096021" cy="187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idx="4294967295" type="body"/>
          </p:nvPr>
        </p:nvSpPr>
        <p:spPr>
          <a:xfrm>
            <a:off x="914400" y="1142675"/>
            <a:ext cx="7315200" cy="36543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073763"/>
              </a:buClr>
              <a:buSzPts val="1500"/>
              <a:buChar char="●"/>
            </a:pPr>
            <a:r>
              <a:rPr lang="it" sz="1600">
                <a:solidFill>
                  <a:srgbClr val="000000"/>
                </a:solidFill>
              </a:rPr>
              <a:t>Delay</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lettura del campo finchè è un numero</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range: </a:t>
            </a:r>
            <a:endParaRPr sz="1600">
              <a:solidFill>
                <a:srgbClr val="000000"/>
              </a:solidFill>
            </a:endParaRPr>
          </a:p>
          <a:p>
            <a:pPr indent="-323850" lvl="2" marL="1371600" rtl="0" algn="l">
              <a:spcBef>
                <a:spcPts val="0"/>
              </a:spcBef>
              <a:spcAft>
                <a:spcPts val="0"/>
              </a:spcAft>
              <a:buClr>
                <a:srgbClr val="073763"/>
              </a:buClr>
              <a:buSzPts val="1500"/>
              <a:buChar char="■"/>
            </a:pPr>
            <a:r>
              <a:rPr lang="it" sz="1600">
                <a:solidFill>
                  <a:schemeClr val="accent6"/>
                </a:solidFill>
              </a:rPr>
              <a:t>minuti&lt;720</a:t>
            </a:r>
            <a:endParaRPr sz="1600">
              <a:solidFill>
                <a:schemeClr val="accent6"/>
              </a:solidFill>
            </a:endParaRPr>
          </a:p>
          <a:p>
            <a:pPr indent="-323850" lvl="2" marL="1371600" rtl="0" algn="l">
              <a:spcBef>
                <a:spcPts val="0"/>
              </a:spcBef>
              <a:spcAft>
                <a:spcPts val="0"/>
              </a:spcAft>
              <a:buClr>
                <a:srgbClr val="073763"/>
              </a:buClr>
              <a:buSzPts val="1500"/>
              <a:buChar char="■"/>
            </a:pPr>
            <a:r>
              <a:rPr lang="it" sz="1600">
                <a:solidFill>
                  <a:schemeClr val="accent6"/>
                </a:solidFill>
              </a:rPr>
              <a:t>fix bug mese: ott-15 → 10-15 </a:t>
            </a:r>
            <a:endParaRPr sz="1600">
              <a:solidFill>
                <a:srgbClr val="000000"/>
              </a:solidFill>
            </a:endParaRPr>
          </a:p>
          <a:p>
            <a:pPr indent="-323850" lvl="2" marL="1371600" marR="0" rtl="0" algn="l">
              <a:lnSpc>
                <a:spcPct val="115000"/>
              </a:lnSpc>
              <a:spcBef>
                <a:spcPts val="0"/>
              </a:spcBef>
              <a:spcAft>
                <a:spcPts val="0"/>
              </a:spcAft>
              <a:buClr>
                <a:srgbClr val="073763"/>
              </a:buClr>
              <a:buSzPts val="1500"/>
              <a:buChar char="■"/>
            </a:pPr>
            <a:r>
              <a:rPr lang="it" sz="1600">
                <a:solidFill>
                  <a:srgbClr val="000000"/>
                </a:solidFill>
              </a:rPr>
              <a:t>ore : contiene lettera “h</a:t>
            </a:r>
            <a:r>
              <a:rPr lang="it" sz="1600">
                <a:solidFill>
                  <a:srgbClr val="000000"/>
                </a:solidFill>
              </a:rPr>
              <a:t>”</a:t>
            </a:r>
            <a:endParaRPr sz="1600">
              <a:solidFill>
                <a:srgbClr val="000000"/>
              </a:solidFill>
            </a:endParaRPr>
          </a:p>
          <a:p>
            <a:pPr indent="-323850" lvl="2" marL="1371600" rtl="0" algn="l">
              <a:spcBef>
                <a:spcPts val="0"/>
              </a:spcBef>
              <a:spcAft>
                <a:spcPts val="0"/>
              </a:spcAft>
              <a:buClr>
                <a:srgbClr val="073763"/>
              </a:buClr>
              <a:buSzPts val="1500"/>
              <a:buChar char="■"/>
            </a:pPr>
            <a:r>
              <a:rPr lang="it" sz="1600">
                <a:solidFill>
                  <a:schemeClr val="accent6"/>
                </a:solidFill>
              </a:rPr>
              <a:t>intervallo di valori: selezione del lowerbound</a:t>
            </a:r>
            <a:endParaRPr sz="1600">
              <a:solidFill>
                <a:schemeClr val="accent6"/>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campo vuoto = ritardo nullo</a:t>
            </a:r>
            <a:endParaRPr sz="1600">
              <a:solidFill>
                <a:srgbClr val="000000"/>
              </a:solidFill>
            </a:endParaRPr>
          </a:p>
          <a:p>
            <a:pPr indent="-323850" lvl="0" marL="457200" marR="0" rtl="0" algn="l">
              <a:lnSpc>
                <a:spcPct val="115000"/>
              </a:lnSpc>
              <a:spcBef>
                <a:spcPts val="0"/>
              </a:spcBef>
              <a:spcAft>
                <a:spcPts val="0"/>
              </a:spcAft>
              <a:buClr>
                <a:srgbClr val="073763"/>
              </a:buClr>
              <a:buSzPts val="1500"/>
              <a:buChar char="●"/>
            </a:pPr>
            <a:r>
              <a:rPr lang="it" sz="1600">
                <a:solidFill>
                  <a:srgbClr val="000000"/>
                </a:solidFill>
              </a:rPr>
              <a:t>Company Name</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lettura del campo fino alla presenza dei caratteri : {‘, (} </a:t>
            </a:r>
            <a:endParaRPr sz="1600">
              <a:solidFill>
                <a:srgbClr val="000000"/>
              </a:solidFill>
            </a:endParaRPr>
          </a:p>
          <a:p>
            <a:pPr indent="-323850" lvl="0" marL="457200" marR="0" rtl="0" algn="l">
              <a:lnSpc>
                <a:spcPct val="115000"/>
              </a:lnSpc>
              <a:spcBef>
                <a:spcPts val="0"/>
              </a:spcBef>
              <a:spcAft>
                <a:spcPts val="0"/>
              </a:spcAft>
              <a:buClr>
                <a:srgbClr val="073763"/>
              </a:buClr>
              <a:buSzPts val="1500"/>
              <a:buChar char="●"/>
            </a:pPr>
            <a:r>
              <a:rPr lang="it" sz="1600">
                <a:solidFill>
                  <a:srgbClr val="000000"/>
                </a:solidFill>
              </a:rPr>
              <a:t>Time Slot</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05:00 - 11:59 → AM</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12:00 - 18:59 → PM</a:t>
            </a:r>
            <a:endParaRPr sz="1600">
              <a:solidFill>
                <a:srgbClr val="000000"/>
              </a:solidFill>
            </a:endParaRPr>
          </a:p>
        </p:txBody>
      </p:sp>
      <p:sp>
        <p:nvSpPr>
          <p:cNvPr id="189" name="Google Shape;189;p34"/>
          <p:cNvSpPr txBox="1"/>
          <p:nvPr>
            <p:ph type="ctrTitle"/>
          </p:nvPr>
        </p:nvSpPr>
        <p:spPr>
          <a:xfrm>
            <a:off x="534200" y="352850"/>
            <a:ext cx="6645000" cy="6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Data Parser</a:t>
            </a:r>
            <a:endParaRPr sz="2600">
              <a:solidFill>
                <a:srgbClr val="07376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idx="4294967295" type="ctrTitle"/>
          </p:nvPr>
        </p:nvSpPr>
        <p:spPr>
          <a:xfrm>
            <a:off x="593250" y="352850"/>
            <a:ext cx="52143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Apache Kafka </a:t>
            </a:r>
            <a:endParaRPr sz="2600">
              <a:solidFill>
                <a:srgbClr val="073763"/>
              </a:solidFill>
            </a:endParaRPr>
          </a:p>
        </p:txBody>
      </p:sp>
      <p:pic>
        <p:nvPicPr>
          <p:cNvPr id="195" name="Google Shape;195;p35"/>
          <p:cNvPicPr preferRelativeResize="0"/>
          <p:nvPr/>
        </p:nvPicPr>
        <p:blipFill rotWithShape="1">
          <a:blip r:embed="rId3">
            <a:alphaModFix/>
          </a:blip>
          <a:srcRect b="0" l="0" r="64981" t="0"/>
          <a:stretch/>
        </p:blipFill>
        <p:spPr>
          <a:xfrm>
            <a:off x="3325047" y="259750"/>
            <a:ext cx="673674" cy="969200"/>
          </a:xfrm>
          <a:prstGeom prst="rect">
            <a:avLst/>
          </a:prstGeom>
          <a:noFill/>
          <a:ln>
            <a:noFill/>
          </a:ln>
        </p:spPr>
      </p:pic>
      <p:sp>
        <p:nvSpPr>
          <p:cNvPr id="196" name="Google Shape;196;p35"/>
          <p:cNvSpPr/>
          <p:nvPr/>
        </p:nvSpPr>
        <p:spPr>
          <a:xfrm>
            <a:off x="961975" y="1299050"/>
            <a:ext cx="6033600" cy="3409200"/>
          </a:xfrm>
          <a:prstGeom prst="snip1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0000" spcFirstLastPara="1" rIns="91425" wrap="square" tIns="91425">
            <a:noAutofit/>
          </a:bodyPr>
          <a:lstStyle/>
          <a:p>
            <a:pPr indent="0" lvl="0" marL="0" rtl="0" algn="l">
              <a:spcBef>
                <a:spcPts val="0"/>
              </a:spcBef>
              <a:spcAft>
                <a:spcPts val="0"/>
              </a:spcAft>
              <a:buNone/>
            </a:pPr>
            <a:r>
              <a:rPr lang="it" sz="900">
                <a:solidFill>
                  <a:srgbClr val="A9B7C6"/>
                </a:solidFill>
                <a:latin typeface="Courier New"/>
                <a:ea typeface="Courier New"/>
                <a:cs typeface="Courier New"/>
                <a:sym typeface="Courier New"/>
              </a:rPr>
              <a:t>producer = KafkaProducer(bootstrap_servers=</a:t>
            </a:r>
            <a:r>
              <a:rPr lang="it" sz="900">
                <a:solidFill>
                  <a:srgbClr val="6A8759"/>
                </a:solidFill>
                <a:latin typeface="Courier New"/>
                <a:ea typeface="Courier New"/>
                <a:cs typeface="Courier New"/>
                <a:sym typeface="Courier New"/>
              </a:rPr>
              <a:t>'localhost:'</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808080"/>
                </a:solidFill>
                <a:latin typeface="Courier New"/>
                <a:ea typeface="Courier New"/>
                <a:cs typeface="Courier New"/>
                <a:sym typeface="Courier New"/>
              </a:rPr>
              <a:t># producer = KafkaProducer(bootstrap_servers='xxx:9092')</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filename = </a:t>
            </a:r>
            <a:r>
              <a:rPr lang="it" sz="900">
                <a:solidFill>
                  <a:srgbClr val="6A8759"/>
                </a:solidFill>
                <a:latin typeface="Courier New"/>
                <a:ea typeface="Courier New"/>
                <a:cs typeface="Courier New"/>
                <a:sym typeface="Courier New"/>
              </a:rPr>
              <a:t>'dataset/bus-breakdown-and-delays.csv'</a:t>
            </a:r>
            <a:endParaRPr sz="9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K = </a:t>
            </a:r>
            <a:r>
              <a:rPr lang="it" sz="900">
                <a:solidFill>
                  <a:srgbClr val="6897BB"/>
                </a:solidFill>
                <a:latin typeface="Courier New"/>
                <a:ea typeface="Courier New"/>
                <a:cs typeface="Courier New"/>
                <a:sym typeface="Courier New"/>
              </a:rPr>
              <a:t>1 </a:t>
            </a:r>
            <a:r>
              <a:rPr lang="it" sz="900">
                <a:solidFill>
                  <a:srgbClr val="A9B7C6"/>
                </a:solidFill>
                <a:latin typeface="Courier New"/>
                <a:ea typeface="Courier New"/>
                <a:cs typeface="Courier New"/>
                <a:sym typeface="Courier New"/>
              </a:rPr>
              <a:t>/ </a:t>
            </a:r>
            <a:r>
              <a:rPr lang="it" sz="900">
                <a:solidFill>
                  <a:srgbClr val="6897BB"/>
                </a:solidFill>
                <a:latin typeface="Courier New"/>
                <a:ea typeface="Courier New"/>
                <a:cs typeface="Courier New"/>
                <a:sym typeface="Courier New"/>
              </a:rPr>
              <a:t>8000  </a:t>
            </a:r>
            <a:r>
              <a:rPr lang="it" sz="900">
                <a:solidFill>
                  <a:srgbClr val="808080"/>
                </a:solidFill>
                <a:latin typeface="Courier New"/>
                <a:ea typeface="Courier New"/>
                <a:cs typeface="Courier New"/>
                <a:sym typeface="Courier New"/>
              </a:rPr>
              <a:t># fattore di compressione</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f = open(filename</a:t>
            </a:r>
            <a:r>
              <a:rPr lang="it" sz="900">
                <a:solidFill>
                  <a:srgbClr val="CC7832"/>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"r"</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f.readline()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line_count = </a:t>
            </a:r>
            <a:r>
              <a:rPr lang="it" sz="900">
                <a:solidFill>
                  <a:srgbClr val="6897BB"/>
                </a:solidFill>
                <a:latin typeface="Courier New"/>
                <a:ea typeface="Courier New"/>
                <a:cs typeface="Courier New"/>
                <a:sym typeface="Courier New"/>
              </a:rPr>
              <a:t>0</a:t>
            </a:r>
            <a:endParaRPr sz="900">
              <a:solidFill>
                <a:srgbClr val="6897BB"/>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date_before = </a:t>
            </a:r>
            <a:r>
              <a:rPr lang="it" sz="900">
                <a:solidFill>
                  <a:srgbClr val="6897BB"/>
                </a:solidFill>
                <a:latin typeface="Courier New"/>
                <a:ea typeface="Courier New"/>
                <a:cs typeface="Courier New"/>
                <a:sym typeface="Courier New"/>
              </a:rPr>
              <a:t>0</a:t>
            </a:r>
            <a:endParaRPr sz="900">
              <a:solidFill>
                <a:srgbClr val="6897BB"/>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CC7832"/>
                </a:solidFill>
                <a:latin typeface="Courier New"/>
                <a:ea typeface="Courier New"/>
                <a:cs typeface="Courier New"/>
                <a:sym typeface="Courier New"/>
              </a:rPr>
              <a:t>for </a:t>
            </a:r>
            <a:r>
              <a:rPr lang="it" sz="900">
                <a:solidFill>
                  <a:srgbClr val="A9B7C6"/>
                </a:solidFill>
                <a:latin typeface="Courier New"/>
                <a:ea typeface="Courier New"/>
                <a:cs typeface="Courier New"/>
                <a:sym typeface="Courier New"/>
              </a:rPr>
              <a:t>line_count</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line </a:t>
            </a:r>
            <a:r>
              <a:rPr lang="it" sz="900">
                <a:solidFill>
                  <a:srgbClr val="CC7832"/>
                </a:solidFill>
                <a:latin typeface="Courier New"/>
                <a:ea typeface="Courier New"/>
                <a:cs typeface="Courier New"/>
                <a:sym typeface="Courier New"/>
              </a:rPr>
              <a:t>in </a:t>
            </a:r>
            <a:r>
              <a:rPr lang="it" sz="900">
                <a:solidFill>
                  <a:srgbClr val="A9B7C6"/>
                </a:solidFill>
                <a:latin typeface="Courier New"/>
                <a:ea typeface="Courier New"/>
                <a:cs typeface="Courier New"/>
                <a:sym typeface="Courier New"/>
              </a:rPr>
              <a:t>enumerate(f):</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if </a:t>
            </a:r>
            <a:r>
              <a:rPr lang="it" sz="900">
                <a:solidFill>
                  <a:srgbClr val="A9B7C6"/>
                </a:solidFill>
                <a:latin typeface="Courier New"/>
                <a:ea typeface="Courier New"/>
                <a:cs typeface="Courier New"/>
                <a:sym typeface="Courier New"/>
              </a:rPr>
              <a:t>len(line.split(</a:t>
            </a:r>
            <a:r>
              <a:rPr lang="it" sz="900">
                <a:solidFill>
                  <a:srgbClr val="6A8759"/>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 == </a:t>
            </a:r>
            <a:r>
              <a:rPr lang="it" sz="900">
                <a:solidFill>
                  <a:srgbClr val="6897BB"/>
                </a:solidFill>
                <a:latin typeface="Courier New"/>
                <a:ea typeface="Courier New"/>
                <a:cs typeface="Courier New"/>
                <a:sym typeface="Courier New"/>
              </a:rPr>
              <a:t>21</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date_time_str = line.split(</a:t>
            </a:r>
            <a:r>
              <a:rPr lang="it" sz="900">
                <a:solidFill>
                  <a:srgbClr val="6A8759"/>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a:t>
            </a:r>
            <a:r>
              <a:rPr lang="it" sz="900">
                <a:solidFill>
                  <a:srgbClr val="6897BB"/>
                </a:solidFill>
                <a:latin typeface="Courier New"/>
                <a:ea typeface="Courier New"/>
                <a:cs typeface="Courier New"/>
                <a:sym typeface="Courier New"/>
              </a:rPr>
              <a:t>7</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date_object1 = datetime.strptime(date_time_str</a:t>
            </a:r>
            <a:r>
              <a:rPr lang="it" sz="900">
                <a:solidFill>
                  <a:srgbClr val="CC7832"/>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'%Y-%m-%dT%H:%M:%S.%f'</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current_date = time.mktime(date_object1.timetuple())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if </a:t>
            </a:r>
            <a:r>
              <a:rPr lang="it" sz="900">
                <a:solidFill>
                  <a:srgbClr val="A9B7C6"/>
                </a:solidFill>
                <a:latin typeface="Courier New"/>
                <a:ea typeface="Courier New"/>
                <a:cs typeface="Courier New"/>
                <a:sym typeface="Courier New"/>
              </a:rPr>
              <a:t>line_count == </a:t>
            </a:r>
            <a:r>
              <a:rPr lang="it" sz="900">
                <a:solidFill>
                  <a:srgbClr val="6897BB"/>
                </a:solidFill>
                <a:latin typeface="Courier New"/>
                <a:ea typeface="Courier New"/>
                <a:cs typeface="Courier New"/>
                <a:sym typeface="Courier New"/>
              </a:rPr>
              <a:t>0</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date_before = current_date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sleep((current_date - date_before) * K)</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producer.send(</a:t>
            </a:r>
            <a:r>
              <a:rPr lang="it" sz="900">
                <a:solidFill>
                  <a:srgbClr val="6A8759"/>
                </a:solidFill>
                <a:latin typeface="Courier New"/>
                <a:ea typeface="Courier New"/>
                <a:cs typeface="Courier New"/>
                <a:sym typeface="Courier New"/>
              </a:rPr>
              <a:t>'flink'</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str.encode(line))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date_before = current_date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else</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it" sz="900">
                <a:solidFill>
                  <a:srgbClr val="A9B7C6"/>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continue</a:t>
            </a:r>
            <a:endParaRPr sz="9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b="1" sz="9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97" name="Google Shape;197;p35"/>
          <p:cNvSpPr/>
          <p:nvPr/>
        </p:nvSpPr>
        <p:spPr>
          <a:xfrm>
            <a:off x="7128975" y="779600"/>
            <a:ext cx="885300" cy="1289400"/>
          </a:xfrm>
          <a:prstGeom prst="curvedLeftArrow">
            <a:avLst>
              <a:gd fmla="val 25000" name="adj1"/>
              <a:gd fmla="val 50000" name="adj2"/>
              <a:gd fmla="val 25000" name="adj3"/>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txBox="1"/>
          <p:nvPr/>
        </p:nvSpPr>
        <p:spPr>
          <a:xfrm>
            <a:off x="5497025" y="382775"/>
            <a:ext cx="20439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rgbClr val="073763"/>
                </a:solidFill>
                <a:latin typeface="Exo 2"/>
                <a:ea typeface="Exo 2"/>
                <a:cs typeface="Exo 2"/>
                <a:sym typeface="Exo 2"/>
              </a:rPr>
              <a:t>stream_simulator</a:t>
            </a:r>
            <a:r>
              <a:rPr b="1" lang="it">
                <a:solidFill>
                  <a:srgbClr val="073763"/>
                </a:solidFill>
                <a:latin typeface="Exo 2"/>
                <a:ea typeface="Exo 2"/>
                <a:cs typeface="Exo 2"/>
                <a:sym typeface="Exo 2"/>
              </a:rPr>
              <a:t>.py</a:t>
            </a:r>
            <a:endParaRPr sz="500">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ctrTitle"/>
          </p:nvPr>
        </p:nvSpPr>
        <p:spPr>
          <a:xfrm>
            <a:off x="549450" y="352850"/>
            <a:ext cx="6629700" cy="946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it" sz="2700">
                <a:solidFill>
                  <a:srgbClr val="073763"/>
                </a:solidFill>
              </a:rPr>
              <a:t>Streaming From Kafka</a:t>
            </a:r>
            <a:endParaRPr sz="2700">
              <a:solidFill>
                <a:srgbClr val="073763"/>
              </a:solidFill>
            </a:endParaRPr>
          </a:p>
        </p:txBody>
      </p:sp>
      <p:pic>
        <p:nvPicPr>
          <p:cNvPr id="204" name="Google Shape;204;p36"/>
          <p:cNvPicPr preferRelativeResize="0"/>
          <p:nvPr/>
        </p:nvPicPr>
        <p:blipFill rotWithShape="1">
          <a:blip r:embed="rId3">
            <a:alphaModFix/>
          </a:blip>
          <a:srcRect b="0" l="0" r="51739" t="0"/>
          <a:stretch/>
        </p:blipFill>
        <p:spPr>
          <a:xfrm>
            <a:off x="7350299" y="658700"/>
            <a:ext cx="974001" cy="946200"/>
          </a:xfrm>
          <a:prstGeom prst="rect">
            <a:avLst/>
          </a:prstGeom>
          <a:noFill/>
          <a:ln>
            <a:noFill/>
          </a:ln>
        </p:spPr>
      </p:pic>
      <p:sp>
        <p:nvSpPr>
          <p:cNvPr id="205" name="Google Shape;205;p36"/>
          <p:cNvSpPr/>
          <p:nvPr/>
        </p:nvSpPr>
        <p:spPr>
          <a:xfrm>
            <a:off x="956250" y="932750"/>
            <a:ext cx="6222900" cy="4117500"/>
          </a:xfrm>
          <a:prstGeom prst="snip1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public class </a:t>
            </a:r>
            <a:r>
              <a:rPr lang="it" sz="1100">
                <a:solidFill>
                  <a:srgbClr val="A9B7C6"/>
                </a:solidFill>
                <a:latin typeface="Courier New"/>
                <a:ea typeface="Courier New"/>
                <a:cs typeface="Courier New"/>
                <a:sym typeface="Courier New"/>
              </a:rPr>
              <a:t>StreamingFromKafka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A9B7C6"/>
                </a:solidFill>
                <a:latin typeface="Courier New"/>
                <a:ea typeface="Courier New"/>
                <a:cs typeface="Courier New"/>
                <a:sym typeface="Courier New"/>
              </a:rPr>
              <a:t>   </a:t>
            </a:r>
            <a:r>
              <a:rPr lang="it" sz="1100">
                <a:solidFill>
                  <a:srgbClr val="CC7832"/>
                </a:solidFill>
                <a:latin typeface="Courier New"/>
                <a:ea typeface="Courier New"/>
                <a:cs typeface="Courier New"/>
                <a:sym typeface="Courier New"/>
              </a:rPr>
              <a:t>public static void </a:t>
            </a:r>
            <a:r>
              <a:rPr lang="it" sz="1100">
                <a:solidFill>
                  <a:srgbClr val="FFC66D"/>
                </a:solidFill>
                <a:latin typeface="Courier New"/>
                <a:ea typeface="Courier New"/>
                <a:cs typeface="Courier New"/>
                <a:sym typeface="Courier New"/>
              </a:rPr>
              <a:t>main</a:t>
            </a:r>
            <a:r>
              <a:rPr lang="it" sz="1100">
                <a:solidFill>
                  <a:srgbClr val="A9B7C6"/>
                </a:solidFill>
                <a:latin typeface="Courier New"/>
                <a:ea typeface="Courier New"/>
                <a:cs typeface="Courier New"/>
                <a:sym typeface="Courier New"/>
              </a:rPr>
              <a:t>(String[] args) </a:t>
            </a:r>
            <a:r>
              <a:rPr lang="it" sz="1100">
                <a:solidFill>
                  <a:srgbClr val="CC7832"/>
                </a:solidFill>
                <a:latin typeface="Courier New"/>
                <a:ea typeface="Courier New"/>
                <a:cs typeface="Courier New"/>
                <a:sym typeface="Courier New"/>
              </a:rPr>
              <a:t>throws </a:t>
            </a:r>
            <a:r>
              <a:rPr lang="it" sz="1100">
                <a:solidFill>
                  <a:srgbClr val="A9B7C6"/>
                </a:solidFill>
                <a:latin typeface="Courier New"/>
                <a:ea typeface="Courier New"/>
                <a:cs typeface="Courier New"/>
                <a:sym typeface="Courier New"/>
              </a:rPr>
              <a:t>Exception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A9B7C6"/>
                </a:solidFill>
                <a:latin typeface="Courier New"/>
                <a:ea typeface="Courier New"/>
                <a:cs typeface="Courier New"/>
                <a:sym typeface="Courier New"/>
              </a:rPr>
              <a:t>       StreamExecutionEnvironment env = StreamExecutionEnvironment.</a:t>
            </a:r>
            <a:r>
              <a:rPr i="1" lang="it" sz="1100">
                <a:solidFill>
                  <a:srgbClr val="A9B7C6"/>
                </a:solidFill>
                <a:latin typeface="Courier New"/>
                <a:ea typeface="Courier New"/>
                <a:cs typeface="Courier New"/>
                <a:sym typeface="Courier New"/>
              </a:rPr>
              <a:t>getExecutionEnvironment</a:t>
            </a:r>
            <a:r>
              <a:rPr lang="it" sz="1100">
                <a:solidFill>
                  <a:srgbClr val="A9B7C6"/>
                </a:solidFill>
                <a:latin typeface="Courier New"/>
                <a:ea typeface="Courier New"/>
                <a:cs typeface="Courier New"/>
                <a:sym typeface="Courier New"/>
              </a:rPr>
              <a:t>()</a:t>
            </a: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env.setStreamTimeCharacteristic(TimeCharacteristic.</a:t>
            </a:r>
            <a:r>
              <a:rPr i="1" lang="it" sz="1100">
                <a:solidFill>
                  <a:srgbClr val="9876AA"/>
                </a:solidFill>
                <a:latin typeface="Courier New"/>
                <a:ea typeface="Courier New"/>
                <a:cs typeface="Courier New"/>
                <a:sym typeface="Courier New"/>
              </a:rPr>
              <a:t>EventTime</a:t>
            </a:r>
            <a:r>
              <a:rPr lang="it" sz="1100">
                <a:solidFill>
                  <a:srgbClr val="A9B7C6"/>
                </a:solidFill>
                <a:latin typeface="Courier New"/>
                <a:ea typeface="Courier New"/>
                <a:cs typeface="Courier New"/>
                <a:sym typeface="Courier New"/>
              </a:rPr>
              <a:t>)</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Properties properties = </a:t>
            </a:r>
            <a:r>
              <a:rPr lang="it" sz="1100">
                <a:solidFill>
                  <a:srgbClr val="CC7832"/>
                </a:solidFill>
                <a:latin typeface="Courier New"/>
                <a:ea typeface="Courier New"/>
                <a:cs typeface="Courier New"/>
                <a:sym typeface="Courier New"/>
              </a:rPr>
              <a:t>new </a:t>
            </a:r>
            <a:r>
              <a:rPr lang="it" sz="1100">
                <a:solidFill>
                  <a:srgbClr val="A9B7C6"/>
                </a:solidFill>
                <a:latin typeface="Courier New"/>
                <a:ea typeface="Courier New"/>
                <a:cs typeface="Courier New"/>
                <a:sym typeface="Courier New"/>
              </a:rPr>
              <a:t>Properties()</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808080"/>
                </a:solidFill>
                <a:latin typeface="Courier New"/>
                <a:ea typeface="Courier New"/>
                <a:cs typeface="Courier New"/>
                <a:sym typeface="Courier New"/>
              </a:rPr>
              <a:t>//properties.setProperty("bootstrap.servers", "broker:29092");</a:t>
            </a:r>
            <a:endParaRPr sz="11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it" sz="1100">
                <a:solidFill>
                  <a:srgbClr val="808080"/>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properties.setProperty(</a:t>
            </a:r>
            <a:r>
              <a:rPr lang="it" sz="1100">
                <a:solidFill>
                  <a:srgbClr val="6A8759"/>
                </a:solidFill>
                <a:latin typeface="Courier New"/>
                <a:ea typeface="Courier New"/>
                <a:cs typeface="Courier New"/>
                <a:sym typeface="Courier New"/>
              </a:rPr>
              <a:t>"bootstrap.servers"</a:t>
            </a:r>
            <a:r>
              <a:rPr lang="it" sz="1100">
                <a:solidFill>
                  <a:srgbClr val="CC7832"/>
                </a:solidFill>
                <a:latin typeface="Courier New"/>
                <a:ea typeface="Courier New"/>
                <a:cs typeface="Courier New"/>
                <a:sym typeface="Courier New"/>
              </a:rPr>
              <a:t>, </a:t>
            </a:r>
            <a:r>
              <a:rPr lang="it" sz="1100">
                <a:solidFill>
                  <a:srgbClr val="6A8759"/>
                </a:solidFill>
                <a:latin typeface="Courier New"/>
                <a:ea typeface="Courier New"/>
                <a:cs typeface="Courier New"/>
                <a:sym typeface="Courier New"/>
              </a:rPr>
              <a:t>"localhost:9092"</a:t>
            </a:r>
            <a:r>
              <a:rPr lang="it" sz="1100">
                <a:solidFill>
                  <a:srgbClr val="A9B7C6"/>
                </a:solidFill>
                <a:latin typeface="Courier New"/>
                <a:ea typeface="Courier New"/>
                <a:cs typeface="Courier New"/>
                <a:sym typeface="Courier New"/>
              </a:rPr>
              <a:t>)</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properties.setProperty(</a:t>
            </a:r>
            <a:r>
              <a:rPr lang="it" sz="1100">
                <a:solidFill>
                  <a:srgbClr val="6A8759"/>
                </a:solidFill>
                <a:latin typeface="Courier New"/>
                <a:ea typeface="Courier New"/>
                <a:cs typeface="Courier New"/>
                <a:sym typeface="Courier New"/>
              </a:rPr>
              <a:t>"group.id"</a:t>
            </a:r>
            <a:r>
              <a:rPr lang="it" sz="1100">
                <a:solidFill>
                  <a:srgbClr val="CC7832"/>
                </a:solidFill>
                <a:latin typeface="Courier New"/>
                <a:ea typeface="Courier New"/>
                <a:cs typeface="Courier New"/>
                <a:sym typeface="Courier New"/>
              </a:rPr>
              <a:t>, </a:t>
            </a:r>
            <a:r>
              <a:rPr lang="it" sz="1100">
                <a:solidFill>
                  <a:srgbClr val="6A8759"/>
                </a:solidFill>
                <a:latin typeface="Courier New"/>
                <a:ea typeface="Courier New"/>
                <a:cs typeface="Courier New"/>
                <a:sym typeface="Courier New"/>
              </a:rPr>
              <a:t>"flink"</a:t>
            </a:r>
            <a:r>
              <a:rPr lang="it" sz="1100">
                <a:solidFill>
                  <a:srgbClr val="A9B7C6"/>
                </a:solidFill>
                <a:latin typeface="Courier New"/>
                <a:ea typeface="Courier New"/>
                <a:cs typeface="Courier New"/>
                <a:sym typeface="Courier New"/>
              </a:rPr>
              <a:t>)</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DataStream&lt;NYBusLog&gt; stream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A9B7C6"/>
                </a:solidFill>
                <a:latin typeface="Courier New"/>
                <a:ea typeface="Courier New"/>
                <a:cs typeface="Courier New"/>
                <a:sym typeface="Courier New"/>
              </a:rPr>
              <a:t>              env.addSource(</a:t>
            </a:r>
            <a:r>
              <a:rPr lang="it" sz="1100">
                <a:solidFill>
                  <a:srgbClr val="CC7832"/>
                </a:solidFill>
                <a:latin typeface="Courier New"/>
                <a:ea typeface="Courier New"/>
                <a:cs typeface="Courier New"/>
                <a:sym typeface="Courier New"/>
              </a:rPr>
              <a:t>new </a:t>
            </a:r>
            <a:r>
              <a:rPr lang="it" sz="1100">
                <a:solidFill>
                  <a:srgbClr val="A9B7C6"/>
                </a:solidFill>
                <a:latin typeface="Courier New"/>
                <a:ea typeface="Courier New"/>
                <a:cs typeface="Courier New"/>
                <a:sym typeface="Courier New"/>
              </a:rPr>
              <a:t>FlinkKafkaConsumer&lt;&gt;(</a:t>
            </a:r>
            <a:r>
              <a:rPr lang="it" sz="1100">
                <a:solidFill>
                  <a:srgbClr val="6A8759"/>
                </a:solidFill>
                <a:latin typeface="Courier New"/>
                <a:ea typeface="Courier New"/>
                <a:cs typeface="Courier New"/>
                <a:sym typeface="Courier New"/>
              </a:rPr>
              <a:t>"flink"</a:t>
            </a:r>
            <a:r>
              <a:rPr lang="it" sz="1100">
                <a:solidFill>
                  <a:srgbClr val="CC7832"/>
                </a:solidFill>
                <a:latin typeface="Courier New"/>
                <a:ea typeface="Courier New"/>
                <a:cs typeface="Courier New"/>
                <a:sym typeface="Courier New"/>
              </a:rPr>
              <a:t>, new </a:t>
            </a:r>
            <a:r>
              <a:rPr lang="it" sz="1100">
                <a:solidFill>
                  <a:srgbClr val="A9B7C6"/>
                </a:solidFill>
                <a:latin typeface="Courier New"/>
                <a:ea typeface="Courier New"/>
                <a:cs typeface="Courier New"/>
                <a:sym typeface="Courier New"/>
              </a:rPr>
              <a:t>NYBusLogSchema()</a:t>
            </a: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properties))</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Query1.</a:t>
            </a:r>
            <a:r>
              <a:rPr i="1" lang="it" sz="1100">
                <a:solidFill>
                  <a:srgbClr val="A9B7C6"/>
                </a:solidFill>
                <a:latin typeface="Courier New"/>
                <a:ea typeface="Courier New"/>
                <a:cs typeface="Courier New"/>
                <a:sym typeface="Courier New"/>
              </a:rPr>
              <a:t>run</a:t>
            </a:r>
            <a:r>
              <a:rPr lang="it" sz="1100">
                <a:solidFill>
                  <a:srgbClr val="A9B7C6"/>
                </a:solidFill>
                <a:latin typeface="Courier New"/>
                <a:ea typeface="Courier New"/>
                <a:cs typeface="Courier New"/>
                <a:sym typeface="Courier New"/>
              </a:rPr>
              <a:t>(stream)</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808080"/>
                </a:solidFill>
                <a:latin typeface="Courier New"/>
                <a:ea typeface="Courier New"/>
                <a:cs typeface="Courier New"/>
                <a:sym typeface="Courier New"/>
              </a:rPr>
              <a:t>//Query2.run(stream);</a:t>
            </a:r>
            <a:endParaRPr sz="1100">
              <a:solidFill>
                <a:srgbClr val="808080"/>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808080"/>
                </a:solidFill>
                <a:latin typeface="Courier New"/>
                <a:ea typeface="Courier New"/>
                <a:cs typeface="Courier New"/>
                <a:sym typeface="Courier New"/>
              </a:rPr>
              <a:t>       //Query3.run(stream);</a:t>
            </a:r>
            <a:endParaRPr sz="1100">
              <a:solidFill>
                <a:srgbClr val="808080"/>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808080"/>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env.execute()</a:t>
            </a:r>
            <a:r>
              <a:rPr lang="it"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CC7832"/>
                </a:solidFill>
                <a:latin typeface="Courier New"/>
                <a:ea typeface="Courier New"/>
                <a:cs typeface="Courier New"/>
                <a:sym typeface="Courier New"/>
              </a:rPr>
              <a:t>   </a:t>
            </a:r>
            <a:r>
              <a:rPr lang="it" sz="1100">
                <a:solidFill>
                  <a:srgbClr val="A9B7C6"/>
                </a:solidFill>
                <a:latin typeface="Courier New"/>
                <a:ea typeface="Courier New"/>
                <a:cs typeface="Courier New"/>
                <a:sym typeface="Courier New"/>
              </a:rPr>
              <a:t>}</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1100">
                <a:solidFill>
                  <a:srgbClr val="A9B7C6"/>
                </a:solidFill>
                <a:latin typeface="Courier New"/>
                <a:ea typeface="Courier New"/>
                <a:cs typeface="Courier New"/>
                <a:sym typeface="Courier New"/>
              </a:rPr>
              <a:t>}</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4294967295" type="body"/>
          </p:nvPr>
        </p:nvSpPr>
        <p:spPr>
          <a:xfrm>
            <a:off x="914400" y="1447800"/>
            <a:ext cx="7315200" cy="3143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73763"/>
              </a:buClr>
              <a:buSzPts val="1500"/>
              <a:buChar char="●"/>
            </a:pPr>
            <a:r>
              <a:rPr lang="it" sz="1600">
                <a:solidFill>
                  <a:srgbClr val="000000"/>
                </a:solidFill>
              </a:rPr>
              <a:t>Throughput</a:t>
            </a:r>
            <a:endParaRPr sz="1600">
              <a:solidFill>
                <a:srgbClr val="000000"/>
              </a:solidFill>
            </a:endParaRPr>
          </a:p>
          <a:p>
            <a:pPr indent="-323850" lvl="1" marL="914400" rtl="0" algn="l">
              <a:spcBef>
                <a:spcPts val="0"/>
              </a:spcBef>
              <a:spcAft>
                <a:spcPts val="0"/>
              </a:spcAft>
              <a:buClr>
                <a:srgbClr val="073763"/>
              </a:buClr>
              <a:buSzPts val="1500"/>
              <a:buChar char="○"/>
            </a:pPr>
            <a:r>
              <a:rPr lang="it" sz="1600">
                <a:solidFill>
                  <a:srgbClr val="000000"/>
                </a:solidFill>
              </a:rPr>
              <a:t>Meter meter getRate( ): event/secondo</a:t>
            </a:r>
            <a:endParaRPr sz="1600">
              <a:solidFill>
                <a:srgbClr val="000000"/>
              </a:solidFill>
            </a:endParaRPr>
          </a:p>
          <a:p>
            <a:pPr indent="-323850" lvl="1" marL="914400" rtl="0" algn="l">
              <a:spcBef>
                <a:spcPts val="0"/>
              </a:spcBef>
              <a:spcAft>
                <a:spcPts val="0"/>
              </a:spcAft>
              <a:buClr>
                <a:srgbClr val="073763"/>
              </a:buClr>
              <a:buSzPts val="1500"/>
              <a:buChar char="○"/>
            </a:pPr>
            <a:r>
              <a:rPr lang="it" sz="1600">
                <a:solidFill>
                  <a:srgbClr val="000000"/>
                </a:solidFill>
              </a:rPr>
              <a:t>UI Flink: </a:t>
            </a:r>
            <a:r>
              <a:rPr b="1" lang="it" sz="1600">
                <a:solidFill>
                  <a:srgbClr val="000000"/>
                </a:solidFill>
                <a:latin typeface="Roboto Condensed"/>
                <a:ea typeface="Roboto Condensed"/>
                <a:cs typeface="Roboto Condensed"/>
                <a:sym typeface="Roboto Condensed"/>
              </a:rPr>
              <a:t>numRecordsOutPerSecond</a:t>
            </a:r>
            <a:r>
              <a:rPr lang="it" sz="1600">
                <a:solidFill>
                  <a:srgbClr val="000000"/>
                </a:solidFill>
              </a:rPr>
              <a:t> per Source : record/secondo</a:t>
            </a:r>
            <a:endParaRPr sz="1600">
              <a:solidFill>
                <a:srgbClr val="000000"/>
              </a:solidFill>
            </a:endParaRPr>
          </a:p>
          <a:p>
            <a:pPr indent="-323850" lvl="1" marL="914400" rtl="0" algn="l">
              <a:spcBef>
                <a:spcPts val="0"/>
              </a:spcBef>
              <a:spcAft>
                <a:spcPts val="0"/>
              </a:spcAft>
              <a:buClr>
                <a:srgbClr val="073763"/>
              </a:buClr>
              <a:buSzPts val="1500"/>
              <a:buChar char="○"/>
            </a:pPr>
            <a:r>
              <a:rPr lang="it" sz="1600">
                <a:solidFill>
                  <a:schemeClr val="accent6"/>
                </a:solidFill>
              </a:rPr>
              <a:t>UI Flink:</a:t>
            </a:r>
            <a:r>
              <a:rPr b="1" lang="it" sz="1600">
                <a:solidFill>
                  <a:schemeClr val="accent6"/>
                </a:solidFill>
                <a:latin typeface="Roboto Condensed"/>
                <a:ea typeface="Roboto Condensed"/>
                <a:cs typeface="Roboto Condensed"/>
                <a:sym typeface="Roboto Condensed"/>
              </a:rPr>
              <a:t> numRecordsInPerSecond</a:t>
            </a:r>
            <a:r>
              <a:rPr lang="it" sz="1600">
                <a:solidFill>
                  <a:schemeClr val="accent6"/>
                </a:solidFill>
              </a:rPr>
              <a:t> per Sink: record/secondo</a:t>
            </a:r>
            <a:endParaRPr sz="1600">
              <a:solidFill>
                <a:srgbClr val="000000"/>
              </a:solidFill>
            </a:endParaRPr>
          </a:p>
          <a:p>
            <a:pPr indent="-323850" lvl="0" marL="457200" rtl="0" algn="l">
              <a:spcBef>
                <a:spcPts val="0"/>
              </a:spcBef>
              <a:spcAft>
                <a:spcPts val="0"/>
              </a:spcAft>
              <a:buClr>
                <a:srgbClr val="073763"/>
              </a:buClr>
              <a:buSzPts val="1500"/>
              <a:buChar char="●"/>
            </a:pPr>
            <a:r>
              <a:rPr lang="it" sz="1600">
                <a:solidFill>
                  <a:srgbClr val="000000"/>
                </a:solidFill>
              </a:rPr>
              <a:t>Latenza</a:t>
            </a:r>
            <a:endParaRPr sz="1600">
              <a:solidFill>
                <a:srgbClr val="000000"/>
              </a:solidFill>
            </a:endParaRPr>
          </a:p>
          <a:p>
            <a:pPr indent="-330200" lvl="1" marL="914400" rtl="0" algn="l">
              <a:spcBef>
                <a:spcPts val="0"/>
              </a:spcBef>
              <a:spcAft>
                <a:spcPts val="0"/>
              </a:spcAft>
              <a:buClr>
                <a:srgbClr val="000000"/>
              </a:buClr>
              <a:buSzPts val="1600"/>
              <a:buChar char="○"/>
            </a:pPr>
            <a:r>
              <a:rPr lang="it" sz="1600">
                <a:solidFill>
                  <a:srgbClr val="000000"/>
                </a:solidFill>
              </a:rPr>
              <a:t>Calcolo personalizzato</a:t>
            </a:r>
            <a:endParaRPr sz="1600">
              <a:solidFill>
                <a:srgbClr val="000000"/>
              </a:solidFill>
            </a:endParaRPr>
          </a:p>
          <a:p>
            <a:pPr indent="-323850" lvl="0" marL="457200" marR="0" rtl="0" algn="l">
              <a:lnSpc>
                <a:spcPct val="115000"/>
              </a:lnSpc>
              <a:spcBef>
                <a:spcPts val="0"/>
              </a:spcBef>
              <a:spcAft>
                <a:spcPts val="0"/>
              </a:spcAft>
              <a:buClr>
                <a:srgbClr val="073763"/>
              </a:buClr>
              <a:buSzPts val="1500"/>
              <a:buChar char="●"/>
            </a:pPr>
            <a:r>
              <a:rPr lang="it" sz="1600">
                <a:solidFill>
                  <a:srgbClr val="000000"/>
                </a:solidFill>
              </a:rPr>
              <a:t>Ambiente di Sviluppo: </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Intel core i7 8th gen, 16gb RAM, SO : Ubuntu 20.04 LTS su VM. </a:t>
            </a:r>
            <a:endParaRPr sz="1600">
              <a:solidFill>
                <a:srgbClr val="000000"/>
              </a:solidFill>
            </a:endParaRPr>
          </a:p>
          <a:p>
            <a:pPr indent="-323850" lvl="1" marL="914400" marR="0" rtl="0" algn="l">
              <a:lnSpc>
                <a:spcPct val="115000"/>
              </a:lnSpc>
              <a:spcBef>
                <a:spcPts val="0"/>
              </a:spcBef>
              <a:spcAft>
                <a:spcPts val="0"/>
              </a:spcAft>
              <a:buClr>
                <a:srgbClr val="073763"/>
              </a:buClr>
              <a:buSzPts val="1500"/>
              <a:buChar char="○"/>
            </a:pPr>
            <a:r>
              <a:rPr lang="it" sz="1600">
                <a:solidFill>
                  <a:srgbClr val="000000"/>
                </a:solidFill>
              </a:rPr>
              <a:t>Intel core i7 5th gen, 8gb RAM, SO: Ubuntu 18.04 LTS</a:t>
            </a:r>
            <a:endParaRPr sz="1600">
              <a:solidFill>
                <a:srgbClr val="000000"/>
              </a:solidFill>
            </a:endParaRPr>
          </a:p>
          <a:p>
            <a:pPr indent="0" lvl="0" marL="0" marR="0" rtl="0" algn="l">
              <a:lnSpc>
                <a:spcPct val="115000"/>
              </a:lnSpc>
              <a:spcBef>
                <a:spcPts val="1600"/>
              </a:spcBef>
              <a:spcAft>
                <a:spcPts val="1600"/>
              </a:spcAft>
              <a:buNone/>
            </a:pPr>
            <a:r>
              <a:t/>
            </a:r>
            <a:endParaRPr sz="1600">
              <a:solidFill>
                <a:srgbClr val="000000"/>
              </a:solidFill>
            </a:endParaRPr>
          </a:p>
        </p:txBody>
      </p:sp>
      <p:sp>
        <p:nvSpPr>
          <p:cNvPr id="211" name="Google Shape;211;p37"/>
          <p:cNvSpPr txBox="1"/>
          <p:nvPr>
            <p:ph type="ctrTitle"/>
          </p:nvPr>
        </p:nvSpPr>
        <p:spPr>
          <a:xfrm>
            <a:off x="534200" y="352850"/>
            <a:ext cx="6645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Metriche</a:t>
            </a:r>
            <a:endParaRPr sz="2600">
              <a:solidFill>
                <a:srgbClr val="07376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ctrTitle"/>
          </p:nvPr>
        </p:nvSpPr>
        <p:spPr>
          <a:xfrm>
            <a:off x="534200" y="352850"/>
            <a:ext cx="3601200" cy="7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lang="it" sz="2600">
                <a:solidFill>
                  <a:srgbClr val="073763"/>
                </a:solidFill>
              </a:rPr>
              <a:t>Metriche Throughput  </a:t>
            </a:r>
            <a:endParaRPr sz="2600">
              <a:solidFill>
                <a:srgbClr val="073763"/>
              </a:solidFill>
            </a:endParaRPr>
          </a:p>
        </p:txBody>
      </p:sp>
      <p:sp>
        <p:nvSpPr>
          <p:cNvPr id="217" name="Google Shape;217;p38"/>
          <p:cNvSpPr/>
          <p:nvPr/>
        </p:nvSpPr>
        <p:spPr>
          <a:xfrm>
            <a:off x="289975" y="1098900"/>
            <a:ext cx="7509300" cy="3693600"/>
          </a:xfrm>
          <a:prstGeom prst="snip1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i="1" lang="it" sz="900">
                <a:solidFill>
                  <a:srgbClr val="9876AA"/>
                </a:solidFill>
                <a:latin typeface="Courier New"/>
                <a:ea typeface="Courier New"/>
                <a:cs typeface="Courier New"/>
                <a:sym typeface="Courier New"/>
              </a:rPr>
              <a:t>URL </a:t>
            </a:r>
            <a:r>
              <a:rPr lang="it" sz="900">
                <a:solidFill>
                  <a:srgbClr val="CC7832"/>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i="1" lang="it" sz="900">
                <a:solidFill>
                  <a:srgbClr val="9876AA"/>
                </a:solidFill>
                <a:latin typeface="Courier New"/>
                <a:ea typeface="Courier New"/>
                <a:cs typeface="Courier New"/>
                <a:sym typeface="Courier New"/>
              </a:rPr>
              <a:t>URL1 </a:t>
            </a:r>
            <a:r>
              <a:rPr lang="it" sz="900">
                <a:solidFill>
                  <a:srgbClr val="CC7832"/>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sz="900">
              <a:solidFill>
                <a:srgbClr val="6A8759"/>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name_file</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str(sys.argv[</a:t>
            </a:r>
            <a:r>
              <a:rPr i="1" lang="it" sz="900">
                <a:solidFill>
                  <a:srgbClr val="6897BB"/>
                </a:solidFill>
                <a:latin typeface="Courier New"/>
                <a:ea typeface="Courier New"/>
                <a:cs typeface="Courier New"/>
                <a:sym typeface="Courier New"/>
              </a:rPr>
              <a:t>1</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size_window</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str(sys.argv[</a:t>
            </a:r>
            <a:r>
              <a:rPr i="1" lang="it" sz="900">
                <a:solidFill>
                  <a:srgbClr val="6897BB"/>
                </a:solidFill>
                <a:latin typeface="Courier New"/>
                <a:ea typeface="Courier New"/>
                <a:cs typeface="Courier New"/>
                <a:sym typeface="Courier New"/>
              </a:rPr>
              <a:t>2</a:t>
            </a:r>
            <a:r>
              <a:rPr lang="it" sz="900">
                <a:solidFill>
                  <a:srgbClr val="A9B7C6"/>
                </a:solidFill>
                <a:latin typeface="Courier New"/>
                <a:ea typeface="Courier New"/>
                <a:cs typeface="Courier New"/>
                <a:sym typeface="Courier New"/>
              </a:rPr>
              <a:t>])  </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var </a:t>
            </a:r>
            <a:r>
              <a:rPr lang="it" sz="900">
                <a:solidFill>
                  <a:srgbClr val="CC7832"/>
                </a:solidFill>
                <a:latin typeface="Courier New"/>
                <a:ea typeface="Courier New"/>
                <a:cs typeface="Courier New"/>
                <a:sym typeface="Courier New"/>
              </a:rPr>
              <a:t>= </a:t>
            </a:r>
            <a:r>
              <a:rPr i="1" lang="it" sz="900">
                <a:solidFill>
                  <a:srgbClr val="6897BB"/>
                </a:solidFill>
                <a:latin typeface="Courier New"/>
                <a:ea typeface="Courier New"/>
                <a:cs typeface="Courier New"/>
                <a:sym typeface="Courier New"/>
              </a:rPr>
              <a:t>1</a:t>
            </a:r>
            <a:endParaRPr i="1" sz="900">
              <a:solidFill>
                <a:srgbClr val="6897BB"/>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f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open(</a:t>
            </a:r>
            <a:r>
              <a:rPr lang="it" sz="900">
                <a:solidFill>
                  <a:srgbClr val="6A8759"/>
                </a:solidFill>
                <a:latin typeface="Courier New"/>
                <a:ea typeface="Courier New"/>
                <a:cs typeface="Courier New"/>
                <a:sym typeface="Courier New"/>
              </a:rPr>
              <a:t>"testIN"</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name_file</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size_window</a:t>
            </a:r>
            <a:r>
              <a:rPr lang="it" sz="900">
                <a:solidFill>
                  <a:srgbClr val="CC7832"/>
                </a:solidFill>
                <a:latin typeface="Courier New"/>
                <a:ea typeface="Courier New"/>
                <a:cs typeface="Courier New"/>
                <a:sym typeface="Courier New"/>
              </a:rPr>
              <a:t>+</a:t>
            </a:r>
            <a:r>
              <a:rPr lang="it" sz="900">
                <a:solidFill>
                  <a:srgbClr val="6A8759"/>
                </a:solidFill>
                <a:latin typeface="Courier New"/>
                <a:ea typeface="Courier New"/>
                <a:cs typeface="Courier New"/>
                <a:sym typeface="Courier New"/>
              </a:rPr>
              <a:t>".txt"</a:t>
            </a:r>
            <a:r>
              <a:rPr lang="it" sz="900">
                <a:solidFill>
                  <a:srgbClr val="A9B7C6"/>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"a+"</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g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open(</a:t>
            </a:r>
            <a:r>
              <a:rPr lang="it" sz="900">
                <a:solidFill>
                  <a:srgbClr val="6A8759"/>
                </a:solidFill>
                <a:latin typeface="Courier New"/>
                <a:ea typeface="Courier New"/>
                <a:cs typeface="Courier New"/>
                <a:sym typeface="Courier New"/>
              </a:rPr>
              <a:t>"testOUT"</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name_file</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size_window</a:t>
            </a:r>
            <a:r>
              <a:rPr lang="it" sz="900">
                <a:solidFill>
                  <a:srgbClr val="CC7832"/>
                </a:solidFill>
                <a:latin typeface="Courier New"/>
                <a:ea typeface="Courier New"/>
                <a:cs typeface="Courier New"/>
                <a:sym typeface="Courier New"/>
              </a:rPr>
              <a:t>+</a:t>
            </a:r>
            <a:r>
              <a:rPr lang="it" sz="900">
                <a:solidFill>
                  <a:srgbClr val="6A8759"/>
                </a:solidFill>
                <a:latin typeface="Courier New"/>
                <a:ea typeface="Courier New"/>
                <a:cs typeface="Courier New"/>
                <a:sym typeface="Courier New"/>
              </a:rPr>
              <a:t>".txt"</a:t>
            </a:r>
            <a:r>
              <a:rPr lang="it" sz="900">
                <a:solidFill>
                  <a:srgbClr val="A9B7C6"/>
                </a:solidFill>
                <a:latin typeface="Courier New"/>
                <a:ea typeface="Courier New"/>
                <a:cs typeface="Courier New"/>
                <a:sym typeface="Courier New"/>
              </a:rPr>
              <a:t>, </a:t>
            </a:r>
            <a:r>
              <a:rPr lang="it" sz="900">
                <a:solidFill>
                  <a:srgbClr val="6A8759"/>
                </a:solidFill>
                <a:latin typeface="Courier New"/>
                <a:ea typeface="Courier New"/>
                <a:cs typeface="Courier New"/>
                <a:sym typeface="Courier New"/>
              </a:rPr>
              <a:t>"a+"</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CC7832"/>
                </a:solidFill>
                <a:latin typeface="Courier New"/>
                <a:ea typeface="Courier New"/>
                <a:cs typeface="Courier New"/>
                <a:sym typeface="Courier New"/>
              </a:rPr>
              <a:t>while </a:t>
            </a:r>
            <a:r>
              <a:rPr lang="it" sz="900">
                <a:solidFill>
                  <a:srgbClr val="A9B7C6"/>
                </a:solidFill>
                <a:latin typeface="Courier New"/>
                <a:ea typeface="Courier New"/>
                <a:cs typeface="Courier New"/>
                <a:sym typeface="Courier New"/>
              </a:rPr>
              <a:t>var </a:t>
            </a:r>
            <a:r>
              <a:rPr lang="it" sz="900">
                <a:solidFill>
                  <a:srgbClr val="CC7832"/>
                </a:solidFill>
                <a:latin typeface="Courier New"/>
                <a:ea typeface="Courier New"/>
                <a:cs typeface="Courier New"/>
                <a:sym typeface="Courier New"/>
              </a:rPr>
              <a:t>== </a:t>
            </a:r>
            <a:r>
              <a:rPr i="1" lang="it" sz="900">
                <a:solidFill>
                  <a:srgbClr val="6897BB"/>
                </a:solidFill>
                <a:latin typeface="Courier New"/>
                <a:ea typeface="Courier New"/>
                <a:cs typeface="Courier New"/>
                <a:sym typeface="Courier New"/>
              </a:rPr>
              <a:t>1 </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808080"/>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r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requests.get(url </a:t>
            </a:r>
            <a:r>
              <a:rPr lang="it" sz="900">
                <a:solidFill>
                  <a:srgbClr val="CC7832"/>
                </a:solidFill>
                <a:latin typeface="Courier New"/>
                <a:ea typeface="Courier New"/>
                <a:cs typeface="Courier New"/>
                <a:sym typeface="Courier New"/>
              </a:rPr>
              <a:t>= </a:t>
            </a:r>
            <a:r>
              <a:rPr i="1" lang="it" sz="900">
                <a:solidFill>
                  <a:srgbClr val="9876AA"/>
                </a:solidFill>
                <a:latin typeface="Courier New"/>
                <a:ea typeface="Courier New"/>
                <a:cs typeface="Courier New"/>
                <a:sym typeface="Courier New"/>
              </a:rPr>
              <a:t>URL</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k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requests.get(url </a:t>
            </a:r>
            <a:r>
              <a:rPr lang="it" sz="900">
                <a:solidFill>
                  <a:srgbClr val="CC7832"/>
                </a:solidFill>
                <a:latin typeface="Courier New"/>
                <a:ea typeface="Courier New"/>
                <a:cs typeface="Courier New"/>
                <a:sym typeface="Courier New"/>
              </a:rPr>
              <a:t>= </a:t>
            </a:r>
            <a:r>
              <a:rPr i="1" lang="it" sz="900">
                <a:solidFill>
                  <a:srgbClr val="9876AA"/>
                </a:solidFill>
                <a:latin typeface="Courier New"/>
                <a:ea typeface="Courier New"/>
                <a:cs typeface="Courier New"/>
                <a:sym typeface="Courier New"/>
              </a:rPr>
              <a:t>URL1</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808080"/>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data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r.json()</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data2 </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k.json()</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t/>
            </a:r>
            <a:endParaRPr sz="900">
              <a:solidFill>
                <a:srgbClr val="808080"/>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808080"/>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throughput_medio</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data[</a:t>
            </a:r>
            <a:r>
              <a:rPr i="1" lang="it" sz="900">
                <a:solidFill>
                  <a:srgbClr val="6897BB"/>
                </a:solidFill>
                <a:latin typeface="Courier New"/>
                <a:ea typeface="Courier New"/>
                <a:cs typeface="Courier New"/>
                <a:sym typeface="Courier New"/>
              </a:rPr>
              <a:t>0</a:t>
            </a:r>
            <a:r>
              <a:rPr lang="it" sz="900">
                <a:solidFill>
                  <a:srgbClr val="A9B7C6"/>
                </a:solidFill>
                <a:latin typeface="Courier New"/>
                <a:ea typeface="Courier New"/>
                <a:cs typeface="Courier New"/>
                <a:sym typeface="Courier New"/>
              </a:rPr>
              <a:t>][</a:t>
            </a:r>
            <a:r>
              <a:rPr lang="it" sz="900">
                <a:solidFill>
                  <a:srgbClr val="6A8759"/>
                </a:solidFill>
                <a:latin typeface="Courier New"/>
                <a:ea typeface="Courier New"/>
                <a:cs typeface="Courier New"/>
                <a:sym typeface="Courier New"/>
              </a:rPr>
              <a:t>'avg'</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throughput_medio1</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data2[</a:t>
            </a:r>
            <a:r>
              <a:rPr i="1" lang="it" sz="900">
                <a:solidFill>
                  <a:srgbClr val="6897BB"/>
                </a:solidFill>
                <a:latin typeface="Courier New"/>
                <a:ea typeface="Courier New"/>
                <a:cs typeface="Courier New"/>
                <a:sym typeface="Courier New"/>
              </a:rPr>
              <a:t>0</a:t>
            </a:r>
            <a:r>
              <a:rPr lang="it" sz="900">
                <a:solidFill>
                  <a:srgbClr val="A9B7C6"/>
                </a:solidFill>
                <a:latin typeface="Courier New"/>
                <a:ea typeface="Courier New"/>
                <a:cs typeface="Courier New"/>
                <a:sym typeface="Courier New"/>
              </a:rPr>
              <a:t>][</a:t>
            </a:r>
            <a:r>
              <a:rPr lang="it" sz="900">
                <a:solidFill>
                  <a:srgbClr val="6A8759"/>
                </a:solidFill>
                <a:latin typeface="Courier New"/>
                <a:ea typeface="Courier New"/>
                <a:cs typeface="Courier New"/>
                <a:sym typeface="Courier New"/>
              </a:rPr>
              <a:t>'avg'</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t</a:t>
            </a:r>
            <a:r>
              <a:rPr lang="it" sz="900">
                <a:solidFill>
                  <a:srgbClr val="CC7832"/>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time.time()</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808080"/>
                </a:solidFill>
                <a:latin typeface="Courier New"/>
                <a:ea typeface="Courier New"/>
                <a:cs typeface="Courier New"/>
                <a:sym typeface="Courier New"/>
              </a:rPr>
              <a:t>  </a:t>
            </a:r>
            <a:r>
              <a:rPr lang="it" sz="900">
                <a:solidFill>
                  <a:srgbClr val="A9B7C6"/>
                </a:solidFill>
                <a:latin typeface="Courier New"/>
                <a:ea typeface="Courier New"/>
                <a:cs typeface="Courier New"/>
                <a:sym typeface="Courier New"/>
              </a:rPr>
              <a:t>f.write(</a:t>
            </a:r>
            <a:r>
              <a:rPr lang="it" sz="900">
                <a:solidFill>
                  <a:srgbClr val="6A8759"/>
                </a:solidFill>
                <a:latin typeface="Courier New"/>
                <a:ea typeface="Courier New"/>
                <a:cs typeface="Courier New"/>
                <a:sym typeface="Courier New"/>
              </a:rPr>
              <a:t>"</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a:t>
            </a:r>
            <a:r>
              <a:rPr i="1" lang="it" sz="900">
                <a:solidFill>
                  <a:srgbClr val="9876AA"/>
                </a:solidFill>
                <a:latin typeface="Courier New"/>
                <a:ea typeface="Courier New"/>
                <a:cs typeface="Courier New"/>
                <a:sym typeface="Courier New"/>
              </a:rPr>
              <a:t>%s</a:t>
            </a:r>
            <a:r>
              <a:rPr i="1" lang="it" sz="900">
                <a:solidFill>
                  <a:srgbClr val="CC7832"/>
                </a:solidFill>
                <a:latin typeface="Courier New"/>
                <a:ea typeface="Courier New"/>
                <a:cs typeface="Courier New"/>
                <a:sym typeface="Courier New"/>
              </a:rPr>
              <a:t>\n</a:t>
            </a: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(t,throughput_medio))</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g.write(</a:t>
            </a:r>
            <a:r>
              <a:rPr lang="it" sz="900">
                <a:solidFill>
                  <a:srgbClr val="6A8759"/>
                </a:solidFill>
                <a:latin typeface="Courier New"/>
                <a:ea typeface="Courier New"/>
                <a:cs typeface="Courier New"/>
                <a:sym typeface="Courier New"/>
              </a:rPr>
              <a:t>"</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a:t>
            </a:r>
            <a:r>
              <a:rPr i="1" lang="it" sz="900">
                <a:solidFill>
                  <a:srgbClr val="9876AA"/>
                </a:solidFill>
                <a:latin typeface="Courier New"/>
                <a:ea typeface="Courier New"/>
                <a:cs typeface="Courier New"/>
                <a:sym typeface="Courier New"/>
              </a:rPr>
              <a:t>%s</a:t>
            </a:r>
            <a:r>
              <a:rPr i="1" lang="it" sz="900">
                <a:solidFill>
                  <a:srgbClr val="CC7832"/>
                </a:solidFill>
                <a:latin typeface="Courier New"/>
                <a:ea typeface="Courier New"/>
                <a:cs typeface="Courier New"/>
                <a:sym typeface="Courier New"/>
              </a:rPr>
              <a:t>\n</a:t>
            </a: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(t,throughput_medio1))</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print </a:t>
            </a:r>
            <a:r>
              <a:rPr lang="it" sz="900">
                <a:solidFill>
                  <a:srgbClr val="6A8759"/>
                </a:solidFill>
                <a:latin typeface="Courier New"/>
                <a:ea typeface="Courier New"/>
                <a:cs typeface="Courier New"/>
                <a:sym typeface="Courier New"/>
              </a:rPr>
              <a:t>"tempo:</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th:</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(t,throughput_medio)</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print </a:t>
            </a:r>
            <a:r>
              <a:rPr lang="it" sz="900">
                <a:solidFill>
                  <a:srgbClr val="6A8759"/>
                </a:solidFill>
                <a:latin typeface="Courier New"/>
                <a:ea typeface="Courier New"/>
                <a:cs typeface="Courier New"/>
                <a:sym typeface="Courier New"/>
              </a:rPr>
              <a:t>"tempo:</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thOUT:</a:t>
            </a:r>
            <a:r>
              <a:rPr i="1" lang="it" sz="900">
                <a:solidFill>
                  <a:srgbClr val="9876AA"/>
                </a:solidFill>
                <a:latin typeface="Courier New"/>
                <a:ea typeface="Courier New"/>
                <a:cs typeface="Courier New"/>
                <a:sym typeface="Courier New"/>
              </a:rPr>
              <a:t>%s</a:t>
            </a:r>
            <a:r>
              <a:rPr lang="it" sz="900">
                <a:solidFill>
                  <a:srgbClr val="6A8759"/>
                </a:solidFill>
                <a:latin typeface="Courier New"/>
                <a:ea typeface="Courier New"/>
                <a:cs typeface="Courier New"/>
                <a:sym typeface="Courier New"/>
              </a:rPr>
              <a:t>" </a:t>
            </a:r>
            <a:r>
              <a:rPr lang="it" sz="900">
                <a:solidFill>
                  <a:srgbClr val="CC7832"/>
                </a:solidFill>
                <a:latin typeface="Courier New"/>
                <a:ea typeface="Courier New"/>
                <a:cs typeface="Courier New"/>
                <a:sym typeface="Courier New"/>
              </a:rPr>
              <a:t>%</a:t>
            </a:r>
            <a:r>
              <a:rPr lang="it" sz="900">
                <a:solidFill>
                  <a:srgbClr val="A9B7C6"/>
                </a:solidFill>
                <a:latin typeface="Courier New"/>
                <a:ea typeface="Courier New"/>
                <a:cs typeface="Courier New"/>
                <a:sym typeface="Courier New"/>
              </a:rPr>
              <a:t>(t,throughput_medio1)</a:t>
            </a:r>
            <a:endParaRPr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accent6"/>
              </a:buClr>
              <a:buSzPts val="1100"/>
              <a:buFont typeface="Arial"/>
              <a:buNone/>
            </a:pPr>
            <a:r>
              <a:rPr lang="it" sz="900">
                <a:solidFill>
                  <a:srgbClr val="A9B7C6"/>
                </a:solidFill>
                <a:latin typeface="Courier New"/>
                <a:ea typeface="Courier New"/>
                <a:cs typeface="Courier New"/>
                <a:sym typeface="Courier New"/>
              </a:rPr>
              <a:t>  time.sleep(</a:t>
            </a:r>
            <a:r>
              <a:rPr i="1" lang="it" sz="900">
                <a:solidFill>
                  <a:srgbClr val="6897BB"/>
                </a:solidFill>
                <a:latin typeface="Courier New"/>
                <a:ea typeface="Courier New"/>
                <a:cs typeface="Courier New"/>
                <a:sym typeface="Courier New"/>
              </a:rPr>
              <a:t>1</a:t>
            </a:r>
            <a:r>
              <a:rPr lang="it" sz="900">
                <a:solidFill>
                  <a:srgbClr val="A9B7C6"/>
                </a:solidFill>
                <a:latin typeface="Courier New"/>
                <a:ea typeface="Courier New"/>
                <a:cs typeface="Courier New"/>
                <a:sym typeface="Courier New"/>
              </a:rPr>
              <a:t>)</a:t>
            </a:r>
            <a:endParaRPr sz="9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sz="800"/>
          </a:p>
        </p:txBody>
      </p:sp>
      <p:sp>
        <p:nvSpPr>
          <p:cNvPr id="218" name="Google Shape;218;p38"/>
          <p:cNvSpPr/>
          <p:nvPr/>
        </p:nvSpPr>
        <p:spPr>
          <a:xfrm>
            <a:off x="7967175" y="932000"/>
            <a:ext cx="885300" cy="1289400"/>
          </a:xfrm>
          <a:prstGeom prst="curvedLeftArrow">
            <a:avLst>
              <a:gd fmla="val 25000" name="adj1"/>
              <a:gd fmla="val 50000" name="adj2"/>
              <a:gd fmla="val 25000" name="adj3"/>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txBox="1"/>
          <p:nvPr/>
        </p:nvSpPr>
        <p:spPr>
          <a:xfrm>
            <a:off x="7097225" y="535175"/>
            <a:ext cx="15720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it">
                <a:solidFill>
                  <a:srgbClr val="073763"/>
                </a:solidFill>
                <a:latin typeface="Exo 2"/>
                <a:ea typeface="Exo 2"/>
                <a:cs typeface="Exo 2"/>
                <a:sym typeface="Exo 2"/>
              </a:rPr>
              <a:t>throughput.py</a:t>
            </a:r>
            <a:endParaRPr sz="500">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